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7" r:id="rId3"/>
    <p:sldId id="278" r:id="rId4"/>
    <p:sldId id="258" r:id="rId5"/>
    <p:sldId id="260" r:id="rId6"/>
    <p:sldId id="261" r:id="rId7"/>
    <p:sldId id="259" r:id="rId8"/>
    <p:sldId id="262" r:id="rId9"/>
    <p:sldId id="263" r:id="rId10"/>
    <p:sldId id="264" r:id="rId11"/>
    <p:sldId id="265" r:id="rId12"/>
    <p:sldId id="266" r:id="rId13"/>
    <p:sldId id="267" r:id="rId14"/>
    <p:sldId id="269" r:id="rId15"/>
    <p:sldId id="270" r:id="rId16"/>
    <p:sldId id="271" r:id="rId17"/>
    <p:sldId id="272" r:id="rId18"/>
    <p:sldId id="268" r:id="rId19"/>
    <p:sldId id="273" r:id="rId20"/>
    <p:sldId id="274" r:id="rId21"/>
    <p:sldId id="275" r:id="rId22"/>
    <p:sldId id="277"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69" autoAdjust="0"/>
  </p:normalViewPr>
  <p:slideViewPr>
    <p:cSldViewPr>
      <p:cViewPr varScale="1">
        <p:scale>
          <a:sx n="41" d="100"/>
          <a:sy n="41" d="100"/>
        </p:scale>
        <p:origin x="135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5D890D-A189-4B37-9FB1-13AADA992E35}" type="datetimeFigureOut">
              <a:rPr lang="en-US" smtClean="0"/>
              <a:pPr/>
              <a:t>07-Aug-16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77E427-9253-48D3-ACAC-8CB810A4AE69}" type="slidenum">
              <a:rPr lang="en-US" smtClean="0"/>
              <a:pPr/>
              <a:t>‹#›</a:t>
            </a:fld>
            <a:endParaRPr lang="en-US"/>
          </a:p>
        </p:txBody>
      </p:sp>
    </p:spTree>
    <p:extLst>
      <p:ext uri="{BB962C8B-B14F-4D97-AF65-F5344CB8AC3E}">
        <p14:creationId xmlns:p14="http://schemas.microsoft.com/office/powerpoint/2010/main" val="564685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8FB8-54EF-44ED-A502-AC632E677CF7}" type="datetimeFigureOut">
              <a:rPr lang="en-US" smtClean="0"/>
              <a:pPr/>
              <a:t>07-Aug-16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381F4-6E52-4188-A665-3260CBC09922}" type="slidenum">
              <a:rPr lang="en-US" smtClean="0"/>
              <a:pPr/>
              <a:t>‹#›</a:t>
            </a:fld>
            <a:endParaRPr lang="en-US"/>
          </a:p>
        </p:txBody>
      </p:sp>
    </p:spTree>
    <p:extLst>
      <p:ext uri="{BB962C8B-B14F-4D97-AF65-F5344CB8AC3E}">
        <p14:creationId xmlns:p14="http://schemas.microsoft.com/office/powerpoint/2010/main" val="38305674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প্রথম ছবিতে ফলন</a:t>
            </a:r>
            <a:r>
              <a:rPr lang="bn-BD" baseline="0" dirty="0" smtClean="0"/>
              <a:t> কেমন হয়েছে ? উত্তর আসবে ভাল। কেন উৎপাদন ভাল হয়েছে ? অনেক উত্তর আসতে  পারে - এর মধ্যে রাসায়নিক সার ব্যবহার করার হয়েছে এ উত্তরও আসবে। পরের ছবিতে কি দেখছ ? উত্তর আসবে টাকা। বেশী সার ব্যবহারে খচর কেমন হবে। বেশী। তাহলে জমিতে অল্প ব্যয়ে বেশী ফলন পেতে আমাদের কী করা উচিত ?উত্তর আসতে পারে এরপরের ছবি দুটোতে কী দেখানো হয়েছে। অবস্যই উত্তর আসবে রাসায়নিক সারের ব্যবহার প্রয়োগ পদ্ধতি। ঠিক তখনই শিক্ষক পাঠ ঘোষ</a:t>
            </a:r>
            <a:r>
              <a:rPr lang="en-US" baseline="0" dirty="0" err="1" smtClean="0"/>
              <a:t>ণা</a:t>
            </a:r>
            <a:r>
              <a:rPr lang="bn-BD" baseline="0" dirty="0" smtClean="0"/>
              <a:t> করবেন। মুখে বলবেন এবং স্লাইড শো করবেন।</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4</a:t>
            </a:fld>
            <a:endParaRPr lang="en-US"/>
          </a:p>
        </p:txBody>
      </p:sp>
    </p:spTree>
    <p:extLst>
      <p:ext uri="{BB962C8B-B14F-4D97-AF65-F5344CB8AC3E}">
        <p14:creationId xmlns:p14="http://schemas.microsoft.com/office/powerpoint/2010/main" val="15747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16</a:t>
            </a:fld>
            <a:endParaRPr lang="en-US"/>
          </a:p>
        </p:txBody>
      </p:sp>
    </p:spTree>
    <p:extLst>
      <p:ext uri="{BB962C8B-B14F-4D97-AF65-F5344CB8AC3E}">
        <p14:creationId xmlns:p14="http://schemas.microsoft.com/office/powerpoint/2010/main" val="199013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শিখনফল</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6</a:t>
            </a:fld>
            <a:endParaRPr lang="en-US"/>
          </a:p>
        </p:txBody>
      </p:sp>
    </p:spTree>
    <p:extLst>
      <p:ext uri="{BB962C8B-B14F-4D97-AF65-F5344CB8AC3E}">
        <p14:creationId xmlns:p14="http://schemas.microsoft.com/office/powerpoint/2010/main" val="165301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ছবি</a:t>
            </a:r>
            <a:r>
              <a:rPr lang="bn-BD" baseline="0" dirty="0" smtClean="0"/>
              <a:t> দেখে শিক্ষার্থীরা বুঝতে পারবে কখন সার প্রয়োগ করা উচিত। যেমন- প্রথম ছবিটিতে সূর্য্যের উপস্থিতিতে, এবং পানি আছে এমন জমিতে সার দিতে হয়। পরের ছবিতে মেঘলা, বৃষ্টির দিন এবং শুকনো জমি এতে সার প্রয়োগ করা উচিত না।</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8</a:t>
            </a:fld>
            <a:endParaRPr lang="en-US"/>
          </a:p>
        </p:txBody>
      </p:sp>
    </p:spTree>
    <p:extLst>
      <p:ext uri="{BB962C8B-B14F-4D97-AF65-F5344CB8AC3E}">
        <p14:creationId xmlns:p14="http://schemas.microsoft.com/office/powerpoint/2010/main" val="167069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dirty="0" smtClean="0">
                <a:latin typeface="NikoshBAN" pitchFamily="2" charset="0"/>
                <a:cs typeface="NikoshBAN" pitchFamily="2" charset="0"/>
              </a:rPr>
              <a:t>ছবিতে তোমরা কী দেখছ ? </a:t>
            </a:r>
            <a:r>
              <a:rPr lang="bn-BD" dirty="0" smtClean="0"/>
              <a:t>প্রথম ছবিতে ধানের চারার বয়স ১৫-২১দিন</a:t>
            </a:r>
            <a:r>
              <a:rPr lang="bn-BD" baseline="0" dirty="0" smtClean="0"/>
              <a:t> দ্বিতয় ছবির ধানের চারার বয়স ৩২-৪০ দিন এবং তৃতীয় ছবির ধানের চারার বয়স ৫৫-৬০ দিন। এগুলো </a:t>
            </a:r>
            <a:r>
              <a:rPr lang="bn-BD" dirty="0" smtClean="0"/>
              <a:t>চারার</a:t>
            </a:r>
            <a:r>
              <a:rPr lang="bn-BD" baseline="0" dirty="0" smtClean="0"/>
              <a:t> বৃদ্ধির বিভিন্ন ধাপ। </a:t>
            </a:r>
            <a:r>
              <a:rPr lang="bn-BD" sz="1200" dirty="0" smtClean="0">
                <a:latin typeface="NikoshBAN" pitchFamily="2" charset="0"/>
                <a:cs typeface="NikoshBAN" pitchFamily="2" charset="0"/>
              </a:rPr>
              <a:t>ইউরিয়া সার কি মাটিতে স্থায়ী থাকে?</a:t>
            </a:r>
            <a:r>
              <a:rPr lang="bn-BD" sz="1200" baseline="0" dirty="0" smtClean="0">
                <a:latin typeface="+mn-lt"/>
                <a:cs typeface="+mn-cs"/>
              </a:rPr>
              <a:t> </a:t>
            </a:r>
            <a:r>
              <a:rPr lang="bn-BD" sz="1200" dirty="0" smtClean="0">
                <a:latin typeface="NikoshBAN" pitchFamily="2" charset="0"/>
                <a:cs typeface="NikoshBAN" pitchFamily="2" charset="0"/>
              </a:rPr>
              <a:t>না, মৌসুম শেষে জমিতে অবশিষ্ট থাকে না।</a:t>
            </a:r>
            <a:r>
              <a:rPr lang="bn-BD" sz="1200" baseline="0" dirty="0" smtClean="0">
                <a:latin typeface="NikoshBAN" pitchFamily="2" charset="0"/>
                <a:cs typeface="NikoshBAN" pitchFamily="2" charset="0"/>
              </a:rPr>
              <a:t> </a:t>
            </a:r>
            <a:r>
              <a:rPr lang="bn-BD" sz="1200" dirty="0" smtClean="0">
                <a:latin typeface="NikoshBAN" pitchFamily="2" charset="0"/>
                <a:cs typeface="NikoshBAN" pitchFamily="2" charset="0"/>
              </a:rPr>
              <a:t>তাহলে কী করা উচিত ?</a:t>
            </a:r>
            <a:endParaRPr lang="en-US" sz="1200"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FF5381F4-6E52-4188-A665-3260CBC09922}" type="slidenum">
              <a:rPr lang="en-US" smtClean="0"/>
              <a:pPr/>
              <a:t>9</a:t>
            </a:fld>
            <a:endParaRPr lang="en-US"/>
          </a:p>
        </p:txBody>
      </p:sp>
    </p:spTree>
    <p:extLst>
      <p:ext uri="{BB962C8B-B14F-4D97-AF65-F5344CB8AC3E}">
        <p14:creationId xmlns:p14="http://schemas.microsoft.com/office/powerpoint/2010/main" val="91880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 গুলো লক্ষ্য কর- </a:t>
            </a:r>
            <a:endParaRPr lang="en-US" sz="1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FF5381F4-6E52-4188-A665-3260CBC09922}" type="slidenum">
              <a:rPr lang="en-US" smtClean="0"/>
              <a:pPr/>
              <a:t>10</a:t>
            </a:fld>
            <a:endParaRPr lang="en-US"/>
          </a:p>
        </p:txBody>
      </p:sp>
    </p:spTree>
    <p:extLst>
      <p:ext uri="{BB962C8B-B14F-4D97-AF65-F5344CB8AC3E}">
        <p14:creationId xmlns:p14="http://schemas.microsoft.com/office/powerpoint/2010/main" val="17152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ছবি গুলো শো করে - </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11</a:t>
            </a:fld>
            <a:endParaRPr lang="en-US"/>
          </a:p>
        </p:txBody>
      </p:sp>
    </p:spTree>
    <p:extLst>
      <p:ext uri="{BB962C8B-B14F-4D97-AF65-F5344CB8AC3E}">
        <p14:creationId xmlns:p14="http://schemas.microsoft.com/office/powerpoint/2010/main" val="323287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তোমরা</a:t>
            </a:r>
            <a:r>
              <a:rPr lang="bn-BD" baseline="0" dirty="0" smtClean="0"/>
              <a:t> কী জান এলসিসি ব্যবহার করে কী পরিমাণ সার কম লাগে ?</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12</a:t>
            </a:fld>
            <a:endParaRPr lang="en-US"/>
          </a:p>
        </p:txBody>
      </p:sp>
    </p:spTree>
    <p:extLst>
      <p:ext uri="{BB962C8B-B14F-4D97-AF65-F5344CB8AC3E}">
        <p14:creationId xmlns:p14="http://schemas.microsoft.com/office/powerpoint/2010/main" val="330102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শিক্ষক</a:t>
            </a:r>
            <a:r>
              <a:rPr lang="en-US" dirty="0" smtClean="0"/>
              <a:t> </a:t>
            </a:r>
            <a:r>
              <a:rPr lang="en-US" dirty="0" err="1" smtClean="0"/>
              <a:t>মুখে</a:t>
            </a:r>
            <a:r>
              <a:rPr lang="en-US" dirty="0" smtClean="0"/>
              <a:t> </a:t>
            </a:r>
            <a:r>
              <a:rPr lang="en-US" dirty="0" err="1" smtClean="0"/>
              <a:t>বলবেন</a:t>
            </a:r>
            <a:r>
              <a:rPr lang="en-US" dirty="0" smtClean="0"/>
              <a:t>- </a:t>
            </a:r>
            <a:r>
              <a:rPr lang="en-US" dirty="0" err="1" smtClean="0"/>
              <a:t>এবার</a:t>
            </a:r>
            <a:r>
              <a:rPr lang="en-US" baseline="0" dirty="0" smtClean="0"/>
              <a:t> </a:t>
            </a:r>
            <a:r>
              <a:rPr lang="en-US" baseline="0" dirty="0" err="1" smtClean="0"/>
              <a:t>চলো</a:t>
            </a:r>
            <a:r>
              <a:rPr lang="en-US" baseline="0" dirty="0" smtClean="0"/>
              <a:t> </a:t>
            </a:r>
            <a:r>
              <a:rPr lang="en-US" baseline="0" dirty="0" err="1" smtClean="0"/>
              <a:t>একটি</a:t>
            </a:r>
            <a:r>
              <a:rPr lang="en-US" baseline="0" dirty="0" smtClean="0"/>
              <a:t> </a:t>
            </a:r>
            <a:r>
              <a:rPr lang="en-US" baseline="0" dirty="0" err="1" smtClean="0"/>
              <a:t>ভিডিও</a:t>
            </a:r>
            <a:r>
              <a:rPr lang="en-US" baseline="0" dirty="0" smtClean="0"/>
              <a:t> </a:t>
            </a:r>
            <a:r>
              <a:rPr lang="en-US" baseline="0" dirty="0" err="1" smtClean="0"/>
              <a:t>দেখি</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13</a:t>
            </a:fld>
            <a:endParaRPr lang="en-US"/>
          </a:p>
        </p:txBody>
      </p:sp>
    </p:spTree>
    <p:extLst>
      <p:ext uri="{BB962C8B-B14F-4D97-AF65-F5344CB8AC3E}">
        <p14:creationId xmlns:p14="http://schemas.microsoft.com/office/powerpoint/2010/main" val="114589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শিক্ষক মুখে বলবেন তাহলে ভেজা পাতায়, বীজে এবং</a:t>
            </a:r>
            <a:r>
              <a:rPr lang="bn-BD" baseline="0" dirty="0" smtClean="0"/>
              <a:t>  গাছের কান্ডের কাছাকাছি সার প্রয়োগ করা যায় না।</a:t>
            </a:r>
            <a:endParaRPr lang="en-US" dirty="0"/>
          </a:p>
        </p:txBody>
      </p:sp>
      <p:sp>
        <p:nvSpPr>
          <p:cNvPr id="4" name="Slide Number Placeholder 3"/>
          <p:cNvSpPr>
            <a:spLocks noGrp="1"/>
          </p:cNvSpPr>
          <p:nvPr>
            <p:ph type="sldNum" sz="quarter" idx="10"/>
          </p:nvPr>
        </p:nvSpPr>
        <p:spPr/>
        <p:txBody>
          <a:bodyPr/>
          <a:lstStyle/>
          <a:p>
            <a:fld id="{FF5381F4-6E52-4188-A665-3260CBC09922}" type="slidenum">
              <a:rPr lang="en-US" smtClean="0"/>
              <a:pPr/>
              <a:t>15</a:t>
            </a:fld>
            <a:endParaRPr lang="en-US"/>
          </a:p>
        </p:txBody>
      </p:sp>
    </p:spTree>
    <p:extLst>
      <p:ext uri="{BB962C8B-B14F-4D97-AF65-F5344CB8AC3E}">
        <p14:creationId xmlns:p14="http://schemas.microsoft.com/office/powerpoint/2010/main" val="267236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40806577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85344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8"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35704407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8"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25291754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52400" y="152400"/>
            <a:ext cx="85344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21556650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8"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30660404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9"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66322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11"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23163459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7"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9936595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txBox="1">
            <a:spLocks/>
          </p:cNvSpPr>
          <p:nvPr userDrawn="1"/>
        </p:nvSpPr>
        <p:spPr>
          <a:xfrm>
            <a:off x="1371600" y="6508750"/>
            <a:ext cx="1066800" cy="3492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DC1B3-05BD-48F9-AEE2-5621F034BFFC}" type="datetime1">
              <a:rPr lang="en-US" smtClean="0"/>
              <a:pPr/>
              <a:t>07-Aug-16</a:t>
            </a:fld>
            <a:endParaRPr lang="en-US"/>
          </a:p>
        </p:txBody>
      </p:sp>
      <p:sp>
        <p:nvSpPr>
          <p:cNvPr id="6" name="Footer Placeholder 4"/>
          <p:cNvSpPr txBox="1">
            <a:spLocks/>
          </p:cNvSpPr>
          <p:nvPr userDrawn="1"/>
        </p:nvSpPr>
        <p:spPr>
          <a:xfrm>
            <a:off x="6400800" y="6449060"/>
            <a:ext cx="1524000" cy="41719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Md. Rafiqul Bari</a:t>
            </a:r>
            <a:endParaRPr lang="en-US"/>
          </a:p>
        </p:txBody>
      </p:sp>
    </p:spTree>
    <p:extLst>
      <p:ext uri="{BB962C8B-B14F-4D97-AF65-F5344CB8AC3E}">
        <p14:creationId xmlns:p14="http://schemas.microsoft.com/office/powerpoint/2010/main" val="22579145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1371600" y="6508750"/>
            <a:ext cx="1066800" cy="349250"/>
          </a:xfrm>
          <a:prstGeom prst="rect">
            <a:avLst/>
          </a:prstGeom>
        </p:spPr>
        <p:txBody>
          <a:bodyPr/>
          <a:lstStyle/>
          <a:p>
            <a:fld id="{3A0DC1B3-05BD-48F9-AEE2-5621F034BFFC}" type="datetime1">
              <a:rPr lang="en-US" smtClean="0"/>
              <a:pPr/>
              <a:t>07-Aug-16</a:t>
            </a:fld>
            <a:endParaRPr lang="en-US"/>
          </a:p>
        </p:txBody>
      </p:sp>
      <p:sp>
        <p:nvSpPr>
          <p:cNvPr id="9" name="Footer Placeholder 4"/>
          <p:cNvSpPr>
            <a:spLocks noGrp="1"/>
          </p:cNvSpPr>
          <p:nvPr>
            <p:ph type="ftr" sz="quarter" idx="11"/>
          </p:nvPr>
        </p:nvSpPr>
        <p:spPr>
          <a:xfrm>
            <a:off x="6400800" y="6449060"/>
            <a:ext cx="1524000" cy="417195"/>
          </a:xfrm>
          <a:prstGeom prst="rect">
            <a:avLst/>
          </a:prstGeom>
        </p:spPr>
        <p:txBody>
          <a:bodyPr/>
          <a:lstStyle/>
          <a:p>
            <a:r>
              <a:rPr lang="en-US" smtClean="0"/>
              <a:t>Md. Rafiqul Bari</a:t>
            </a:r>
            <a:endParaRPr lang="en-US"/>
          </a:p>
        </p:txBody>
      </p:sp>
    </p:spTree>
    <p:extLst>
      <p:ext uri="{BB962C8B-B14F-4D97-AF65-F5344CB8AC3E}">
        <p14:creationId xmlns:p14="http://schemas.microsoft.com/office/powerpoint/2010/main" val="20718999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83148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13">
            <a:extLst>
              <a:ext uri="{28A0092B-C50C-407E-A947-70E740481C1C}">
                <a14:useLocalDpi xmlns:a14="http://schemas.microsoft.com/office/drawing/2010/main" val="0"/>
              </a:ext>
            </a:extLst>
          </a:blip>
          <a:srcRect r="47222" b="60403"/>
          <a:stretch/>
        </p:blipFill>
        <p:spPr>
          <a:xfrm>
            <a:off x="0" y="-3397"/>
            <a:ext cx="1447800" cy="1298797"/>
          </a:xfrm>
          <a:prstGeom prst="rect">
            <a:avLst/>
          </a:prstGeom>
        </p:spPr>
      </p:pic>
      <p:pic>
        <p:nvPicPr>
          <p:cNvPr id="25" name="Picture 24"/>
          <p:cNvPicPr>
            <a:picLocks noChangeAspect="1"/>
          </p:cNvPicPr>
          <p:nvPr userDrawn="1"/>
        </p:nvPicPr>
        <p:blipFill rotWithShape="1">
          <a:blip r:embed="rId13">
            <a:extLst>
              <a:ext uri="{28A0092B-C50C-407E-A947-70E740481C1C}">
                <a14:useLocalDpi xmlns:a14="http://schemas.microsoft.com/office/drawing/2010/main" val="0"/>
              </a:ext>
            </a:extLst>
          </a:blip>
          <a:srcRect l="50000" b="66916"/>
          <a:stretch/>
        </p:blipFill>
        <p:spPr>
          <a:xfrm>
            <a:off x="7772400" y="0"/>
            <a:ext cx="1371600" cy="1085167"/>
          </a:xfrm>
          <a:prstGeom prst="rect">
            <a:avLst/>
          </a:prstGeom>
        </p:spPr>
      </p:pic>
      <p:pic>
        <p:nvPicPr>
          <p:cNvPr id="26" name="Picture 25"/>
          <p:cNvPicPr>
            <a:picLocks noChangeAspect="1"/>
          </p:cNvPicPr>
          <p:nvPr userDrawn="1"/>
        </p:nvPicPr>
        <p:blipFill rotWithShape="1">
          <a:blip r:embed="rId13">
            <a:extLst>
              <a:ext uri="{28A0092B-C50C-407E-A947-70E740481C1C}">
                <a14:useLocalDpi xmlns:a14="http://schemas.microsoft.com/office/drawing/2010/main" val="0"/>
              </a:ext>
            </a:extLst>
          </a:blip>
          <a:srcRect t="65049" r="50000"/>
          <a:stretch/>
        </p:blipFill>
        <p:spPr>
          <a:xfrm>
            <a:off x="0" y="5711603"/>
            <a:ext cx="1371600" cy="1146397"/>
          </a:xfrm>
          <a:prstGeom prst="rect">
            <a:avLst/>
          </a:prstGeom>
        </p:spPr>
      </p:pic>
      <p:pic>
        <p:nvPicPr>
          <p:cNvPr id="27" name="Picture 26"/>
          <p:cNvPicPr>
            <a:picLocks noChangeAspect="1"/>
          </p:cNvPicPr>
          <p:nvPr userDrawn="1"/>
        </p:nvPicPr>
        <p:blipFill rotWithShape="1">
          <a:blip r:embed="rId13">
            <a:extLst>
              <a:ext uri="{28A0092B-C50C-407E-A947-70E740481C1C}">
                <a14:useLocalDpi xmlns:a14="http://schemas.microsoft.com/office/drawing/2010/main" val="0"/>
              </a:ext>
            </a:extLst>
          </a:blip>
          <a:srcRect l="56944" t="65978"/>
          <a:stretch/>
        </p:blipFill>
        <p:spPr>
          <a:xfrm>
            <a:off x="7962900" y="5711603"/>
            <a:ext cx="1181100" cy="111591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Date Placeholder 4"/>
          <p:cNvSpPr>
            <a:spLocks noGrp="1"/>
          </p:cNvSpPr>
          <p:nvPr>
            <p:ph type="dt" sz="half" idx="2"/>
          </p:nvPr>
        </p:nvSpPr>
        <p:spPr>
          <a:xfrm>
            <a:off x="1447800" y="6462173"/>
            <a:ext cx="914400" cy="325691"/>
          </a:xfrm>
          <a:prstGeom prst="rect">
            <a:avLst/>
          </a:prstGeom>
        </p:spPr>
        <p:txBody>
          <a:bodyPr vert="horz" lIns="91440" tIns="45720" rIns="91440" bIns="45720" rtlCol="0" anchor="ctr"/>
          <a:lstStyle>
            <a:lvl1pPr algn="l">
              <a:defRPr sz="1200">
                <a:solidFill>
                  <a:schemeClr val="tx1">
                    <a:tint val="75000"/>
                  </a:schemeClr>
                </a:solidFill>
              </a:defRPr>
            </a:lvl1pPr>
          </a:lstStyle>
          <a:p>
            <a:fld id="{50EAC620-D740-4694-A2EF-CB3A847BB2BB}" type="datetimeFigureOut">
              <a:rPr lang="en-US" smtClean="0"/>
              <a:pPr/>
              <a:t>07-Aug-16</a:t>
            </a:fld>
            <a:endParaRPr lang="en-US"/>
          </a:p>
        </p:txBody>
      </p:sp>
      <p:sp>
        <p:nvSpPr>
          <p:cNvPr id="6" name="Footer Placeholder 5"/>
          <p:cNvSpPr>
            <a:spLocks noGrp="1"/>
          </p:cNvSpPr>
          <p:nvPr>
            <p:ph type="ftr" sz="quarter" idx="3"/>
          </p:nvPr>
        </p:nvSpPr>
        <p:spPr>
          <a:xfrm>
            <a:off x="6655468" y="6422104"/>
            <a:ext cx="1257300" cy="32569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Md. </a:t>
            </a:r>
            <a:r>
              <a:rPr lang="en-US" dirty="0" err="1" smtClean="0"/>
              <a:t>Rafiqul</a:t>
            </a:r>
            <a:r>
              <a:rPr lang="en-US" dirty="0" smtClean="0"/>
              <a:t> Bari</a:t>
            </a:r>
            <a:endParaRPr lang="en-US" dirty="0"/>
          </a:p>
        </p:txBody>
      </p:sp>
      <p:sp>
        <p:nvSpPr>
          <p:cNvPr id="22" name="Text Placeholder 21"/>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284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6.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600200" y="6435969"/>
            <a:ext cx="838200" cy="422031"/>
          </a:xfrm>
        </p:spPr>
        <p:txBody>
          <a:bodyPr/>
          <a:lstStyle/>
          <a:p>
            <a:fld id="{3A0DC1B3-05BD-48F9-AEE2-5621F034BFFC}" type="datetime1">
              <a:rPr lang="en-US" smtClean="0"/>
              <a:pPr/>
              <a:t>07-Aug-16</a:t>
            </a:fld>
            <a:endParaRPr lang="en-US" dirty="0"/>
          </a:p>
        </p:txBody>
      </p:sp>
      <p:sp>
        <p:nvSpPr>
          <p:cNvPr id="5" name="Footer Placeholder 4"/>
          <p:cNvSpPr>
            <a:spLocks noGrp="1"/>
          </p:cNvSpPr>
          <p:nvPr>
            <p:ph type="ftr" sz="quarter" idx="11"/>
          </p:nvPr>
        </p:nvSpPr>
        <p:spPr>
          <a:xfrm>
            <a:off x="6553200" y="6414049"/>
            <a:ext cx="1371600" cy="393577"/>
          </a:xfrm>
        </p:spPr>
        <p:txBody>
          <a:bodyPr/>
          <a:lstStyle/>
          <a:p>
            <a:r>
              <a:rPr lang="en-US" dirty="0" smtClean="0"/>
              <a:t>Md. </a:t>
            </a:r>
            <a:r>
              <a:rPr lang="en-US" dirty="0" err="1" smtClean="0"/>
              <a:t>Rafiqul</a:t>
            </a:r>
            <a:r>
              <a:rPr lang="en-US" dirty="0" smtClean="0"/>
              <a:t> Bari</a:t>
            </a:r>
            <a:endParaRPr lang="en-US" dirty="0"/>
          </a:p>
        </p:txBody>
      </p:sp>
      <p:sp>
        <p:nvSpPr>
          <p:cNvPr id="2" name="TextBox 1"/>
          <p:cNvSpPr txBox="1"/>
          <p:nvPr/>
        </p:nvSpPr>
        <p:spPr>
          <a:xfrm>
            <a:off x="1143000" y="5334000"/>
            <a:ext cx="4419600" cy="954107"/>
          </a:xfrm>
          <a:prstGeom prst="rect">
            <a:avLst/>
          </a:prstGeom>
          <a:noFill/>
        </p:spPr>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বাড়ীর কাজ দেওয়া নাই, শিক্ষক ইচ্ছা করলে বাড়ীর কাজ দিতে পারেন।</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435846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8" name="Picture 7" descr="Incorporation of GM.jpg"/>
          <p:cNvPicPr>
            <a:picLocks noChangeAspect="1"/>
          </p:cNvPicPr>
          <p:nvPr/>
        </p:nvPicPr>
        <p:blipFill>
          <a:blip r:embed="rId3"/>
          <a:stretch>
            <a:fillRect/>
          </a:stretch>
        </p:blipFill>
        <p:spPr>
          <a:xfrm>
            <a:off x="5169154" y="3757627"/>
            <a:ext cx="3016231" cy="22621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07BG-NHTB-BETEL2_1105416g-600x419.jpg"/>
          <p:cNvPicPr>
            <a:picLocks noChangeAspect="1"/>
          </p:cNvPicPr>
          <p:nvPr/>
        </p:nvPicPr>
        <p:blipFill>
          <a:blip r:embed="rId4"/>
          <a:stretch>
            <a:fillRect/>
          </a:stretch>
        </p:blipFill>
        <p:spPr>
          <a:xfrm>
            <a:off x="1099899" y="440581"/>
            <a:ext cx="2957616" cy="22182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889607" y="2691825"/>
            <a:ext cx="3378200" cy="584775"/>
          </a:xfrm>
          <a:prstGeom prst="rect">
            <a:avLst/>
          </a:prstGeom>
          <a:noFill/>
        </p:spPr>
        <p:txBody>
          <a:bodyPr wrap="square" rtlCol="0">
            <a:spAutoFit/>
          </a:bodyP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সবুজ ধৈঞ্চা গাছ</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5163292" y="2683543"/>
            <a:ext cx="3022093" cy="1077218"/>
          </a:xfrm>
          <a:prstGeom prst="rect">
            <a:avLst/>
          </a:prstGeom>
          <a:noFill/>
        </p:spPr>
        <p:txBody>
          <a:bodyPr wrap="square" rtlCol="0">
            <a:spAutoFit/>
          </a:bodyP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ধৈঞ্চা গাছসহ জমি চাষ করা হচ্ছে</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2" name="TextBox 11"/>
          <p:cNvSpPr txBox="1"/>
          <p:nvPr/>
        </p:nvSpPr>
        <p:spPr>
          <a:xfrm>
            <a:off x="5207507" y="6172200"/>
            <a:ext cx="302209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4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চাষ দিয়ে ধৈঞ্চা পঁচানো হচ্ছে</a:t>
            </a:r>
            <a:endParaRPr lang="en-US" sz="24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292" y="440581"/>
            <a:ext cx="2957616" cy="2218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ular Callout 15"/>
          <p:cNvSpPr/>
          <p:nvPr/>
        </p:nvSpPr>
        <p:spPr>
          <a:xfrm>
            <a:off x="1019242" y="3668770"/>
            <a:ext cx="3038273" cy="2302543"/>
          </a:xfrm>
          <a:prstGeom prst="wedgeRectCallout">
            <a:avLst>
              <a:gd name="adj1" fmla="val 81031"/>
              <a:gd name="adj2" fmla="val -15398"/>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bn-BD" sz="4000" spc="50">
                <a:ln w="0"/>
                <a:solidFill>
                  <a:schemeClr val="bg2"/>
                </a:solidFill>
                <a:effectLst>
                  <a:glow rad="228600">
                    <a:schemeClr val="accent3">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সবুজ সার</a:t>
            </a:r>
            <a:endParaRPr lang="en-US" sz="4000" spc="50" dirty="0">
              <a:ln w="0"/>
              <a:solidFill>
                <a:schemeClr val="bg2"/>
              </a:solidFill>
              <a:effectLst>
                <a:glow rad="228600">
                  <a:schemeClr val="accent3">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8" name="Rectangular Callout 17"/>
          <p:cNvSpPr/>
          <p:nvPr/>
        </p:nvSpPr>
        <p:spPr>
          <a:xfrm>
            <a:off x="1019242" y="3668769"/>
            <a:ext cx="3038273" cy="2302543"/>
          </a:xfrm>
          <a:prstGeom prst="wedgeRectCallout">
            <a:avLst>
              <a:gd name="adj1" fmla="val 81031"/>
              <a:gd name="adj2" fmla="val -15398"/>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bn-BD" sz="2800" spc="50" dirty="0" smtClean="0">
                <a:ln w="0"/>
                <a:solidFill>
                  <a:schemeClr val="bg2"/>
                </a:solidFill>
                <a:effectLst>
                  <a:glow rad="228600">
                    <a:schemeClr val="accent3">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হেক্টর প্রতি ১২-২৫ টন ধৈঞ্চা ব্যবহারে রাসায়নিক সারের মাত্রা ১৫-২০ কেজি কমানো যায়।</a:t>
            </a:r>
            <a:endParaRPr lang="en-US" sz="2800" spc="50" dirty="0">
              <a:ln w="0"/>
              <a:solidFill>
                <a:schemeClr val="bg2"/>
              </a:solidFill>
              <a:effectLst>
                <a:glow rad="228600">
                  <a:schemeClr val="accent3">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9" name="TextBox 18"/>
          <p:cNvSpPr txBox="1"/>
          <p:nvPr/>
        </p:nvSpPr>
        <p:spPr>
          <a:xfrm>
            <a:off x="321892" y="6172200"/>
            <a:ext cx="451363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4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সবুজ ধৈঞ্চা মাটিতে পঁচিয়ে কি তৈরি করা হয়?</a:t>
            </a:r>
            <a:endParaRPr lang="en-US" sz="24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7" name="TextBox 16"/>
          <p:cNvSpPr txBox="1"/>
          <p:nvPr/>
        </p:nvSpPr>
        <p:spPr>
          <a:xfrm>
            <a:off x="321892" y="6167735"/>
            <a:ext cx="451363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bn-BD" sz="24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সবুজ সার ব্যবহারে লাভ কী ?</a:t>
            </a:r>
            <a:endParaRPr lang="en-US" sz="24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5674433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strVal val="#ppt_w+.3"/>
                                          </p:val>
                                        </p:tav>
                                        <p:tav tm="100000">
                                          <p:val>
                                            <p:strVal val="#ppt_w"/>
                                          </p:val>
                                        </p:tav>
                                      </p:tavLst>
                                    </p:anim>
                                    <p:anim calcmode="lin" valueType="num">
                                      <p:cBhvr>
                                        <p:cTn id="43" dur="1000" fill="hold"/>
                                        <p:tgtEl>
                                          <p:spTgt spid="19"/>
                                        </p:tgtEl>
                                        <p:attrNameLst>
                                          <p:attrName>ppt_h</p:attrName>
                                        </p:attrNameLst>
                                      </p:cBhvr>
                                      <p:tavLst>
                                        <p:tav tm="0">
                                          <p:val>
                                            <p:strVal val="#ppt_h"/>
                                          </p:val>
                                        </p:tav>
                                        <p:tav tm="100000">
                                          <p:val>
                                            <p:strVal val="#ppt_h"/>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16" grpId="0" animBg="1"/>
      <p:bldP spid="18" grpId="0" animBg="1"/>
      <p:bldP spid="1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grpSp>
        <p:nvGrpSpPr>
          <p:cNvPr id="11" name="Group 10"/>
          <p:cNvGrpSpPr/>
          <p:nvPr/>
        </p:nvGrpSpPr>
        <p:grpSpPr>
          <a:xfrm>
            <a:off x="1049215" y="914400"/>
            <a:ext cx="7051431" cy="5562565"/>
            <a:chOff x="1049215" y="932020"/>
            <a:chExt cx="7051431" cy="5562565"/>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0263"/>
            <a:stretch/>
          </p:blipFill>
          <p:spPr>
            <a:xfrm>
              <a:off x="1066800" y="1073188"/>
              <a:ext cx="2514600" cy="2355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415" y="3992938"/>
              <a:ext cx="2403231" cy="2501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34328"/>
            <a:stretch/>
          </p:blipFill>
          <p:spPr>
            <a:xfrm>
              <a:off x="1049215" y="3992938"/>
              <a:ext cx="2514600" cy="2484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35075"/>
            <a:stretch/>
          </p:blipFill>
          <p:spPr>
            <a:xfrm>
              <a:off x="5586046" y="932020"/>
              <a:ext cx="2514600" cy="2484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3032" t="41978" r="33317" b="25648"/>
            <a:stretch/>
          </p:blipFill>
          <p:spPr>
            <a:xfrm>
              <a:off x="3382031" y="2582725"/>
              <a:ext cx="2532339" cy="232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Rounded Rectangle 13"/>
          <p:cNvSpPr/>
          <p:nvPr/>
        </p:nvSpPr>
        <p:spPr>
          <a:xfrm>
            <a:off x="2971800" y="84523"/>
            <a:ext cx="3200400" cy="609600"/>
          </a:xfrm>
          <a:prstGeom prst="roundRect">
            <a:avLst>
              <a:gd name="adj" fmla="val 50000"/>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ছবিগুলো দেখ</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Rounded Rectangle 14"/>
          <p:cNvSpPr/>
          <p:nvPr/>
        </p:nvSpPr>
        <p:spPr>
          <a:xfrm>
            <a:off x="1049215" y="5715000"/>
            <a:ext cx="7051431" cy="1066800"/>
          </a:xfrm>
          <a:prstGeom prst="roundRect">
            <a:avLst>
              <a:gd name="adj" fmla="val 50000"/>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effectLst>
                  <a:glow rad="63500">
                    <a:schemeClr val="accent2">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ফসল কাটার পর অবশিষ্ট অংশ গুলো পঁচিয়ে ৮-১০ কেজি রাসায়নিক সারের মাত্রা কমানো যায়</a:t>
            </a:r>
            <a:endParaRPr lang="en-US" sz="3200" dirty="0">
              <a:effectLst>
                <a:glow rad="63500">
                  <a:schemeClr val="accent2">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2" name="Rounded Rectangle 11"/>
          <p:cNvSpPr/>
          <p:nvPr/>
        </p:nvSpPr>
        <p:spPr>
          <a:xfrm>
            <a:off x="2971800" y="76200"/>
            <a:ext cx="3200400" cy="609600"/>
          </a:xfrm>
          <a:prstGeom prst="roundRect">
            <a:avLst>
              <a:gd name="adj" fmla="val 50000"/>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শুটি জাতীয় ফসল</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78592453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iterate type="wd">
                                    <p:tmPct val="10000"/>
                                  </p:iterate>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9" y="687199"/>
            <a:ext cx="3568761" cy="2437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192" y="602518"/>
            <a:ext cx="3568761" cy="2521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3872"/>
          <a:stretch/>
        </p:blipFill>
        <p:spPr>
          <a:xfrm>
            <a:off x="5134773" y="3985047"/>
            <a:ext cx="3376180" cy="2464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5421"/>
          <a:stretch/>
        </p:blipFill>
        <p:spPr>
          <a:xfrm>
            <a:off x="486507" y="4038875"/>
            <a:ext cx="3527729" cy="2469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86507" y="3178314"/>
            <a:ext cx="8024445"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এলসিসি (লিপ কালার চার্ট)</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3018627" y="-19981"/>
            <a:ext cx="3305973"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ছবিতে কি দেখছ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TextBox 13"/>
          <p:cNvSpPr txBox="1"/>
          <p:nvPr/>
        </p:nvSpPr>
        <p:spPr>
          <a:xfrm>
            <a:off x="474784" y="3127510"/>
            <a:ext cx="8024445"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এলসিসি  ব্যবহারে কী হয়?</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TextBox 14"/>
          <p:cNvSpPr txBox="1"/>
          <p:nvPr/>
        </p:nvSpPr>
        <p:spPr>
          <a:xfrm>
            <a:off x="451338" y="3192375"/>
            <a:ext cx="802444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36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এলসিসি ব্যবহার করে সার প্রয়োগে ফলন ঠিক থাকে</a:t>
            </a:r>
            <a:endParaRPr lang="en-US"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6" name="TextBox 15"/>
          <p:cNvSpPr txBox="1"/>
          <p:nvPr/>
        </p:nvSpPr>
        <p:spPr>
          <a:xfrm>
            <a:off x="5134773" y="6299409"/>
            <a:ext cx="344945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4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শতকরা ২৫ ভাগ সার কম লাগে</a:t>
            </a:r>
            <a:endParaRPr lang="en-US" sz="24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7" name="TextBox 16"/>
          <p:cNvSpPr txBox="1"/>
          <p:nvPr/>
        </p:nvSpPr>
        <p:spPr>
          <a:xfrm>
            <a:off x="435984" y="6257695"/>
            <a:ext cx="357462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শতকরা ২৩ ভাগ সার কম লাগে</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8810335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down)">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1355131102"/>
              </p:ext>
            </p:extLst>
          </p:nvPr>
        </p:nvGraphicFramePr>
        <p:xfrm>
          <a:off x="4466771" y="2286000"/>
          <a:ext cx="4097530" cy="3549773"/>
        </p:xfrm>
        <a:graphic>
          <a:graphicData uri="http://schemas.openxmlformats.org/presentationml/2006/ole">
            <mc:AlternateContent xmlns:mc="http://schemas.openxmlformats.org/markup-compatibility/2006">
              <mc:Choice xmlns:v="urn:schemas-microsoft-com:vml" Requires="v">
                <p:oleObj spid="_x0000_s1078" name="Packager Shell Object" showAsIcon="1" r:id="rId4" imgW="914400" imgH="792360" progId="Package">
                  <p:embed/>
                </p:oleObj>
              </mc:Choice>
              <mc:Fallback>
                <p:oleObj name="Packager Shell Object" showAsIcon="1" r:id="rId4" imgW="914400" imgH="792360" progId="Package">
                  <p:embed/>
                  <p:pic>
                    <p:nvPicPr>
                      <p:cNvPr id="0" name=""/>
                      <p:cNvPicPr/>
                      <p:nvPr/>
                    </p:nvPicPr>
                    <p:blipFill>
                      <a:blip r:embed="rId5"/>
                      <a:stretch>
                        <a:fillRect/>
                      </a:stretch>
                    </p:blipFill>
                    <p:spPr>
                      <a:xfrm>
                        <a:off x="4466771" y="2286000"/>
                        <a:ext cx="4097530" cy="3549773"/>
                      </a:xfrm>
                      <a:prstGeom prst="rect">
                        <a:avLst/>
                      </a:prstGeom>
                    </p:spPr>
                  </p:pic>
                </p:oleObj>
              </mc:Fallback>
            </mc:AlternateContent>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600200"/>
            <a:ext cx="3731295" cy="3354265"/>
          </a:xfrm>
          <a:prstGeom prst="rect">
            <a:avLst/>
          </a:prstGeom>
          <a:ln>
            <a:noFill/>
          </a:ln>
          <a:effectLst>
            <a:softEdge rad="112500"/>
          </a:effectLst>
        </p:spPr>
      </p:pic>
      <p:sp>
        <p:nvSpPr>
          <p:cNvPr id="2" name="TextBox 1"/>
          <p:cNvSpPr txBox="1"/>
          <p:nvPr/>
        </p:nvSpPr>
        <p:spPr>
          <a:xfrm>
            <a:off x="3505200" y="304800"/>
            <a:ext cx="1981200" cy="584775"/>
          </a:xfrm>
          <a:prstGeom prst="rect">
            <a:avLst/>
          </a:prstGeom>
          <a:noFill/>
        </p:spPr>
        <p:txBody>
          <a:bodyPr wrap="square" rtlCol="0">
            <a:spAutoFit/>
          </a:bodyPr>
          <a:lstStyle/>
          <a:p>
            <a:r>
              <a:rPr lang="en-US" sz="3200" dirty="0" err="1" smtClean="0">
                <a:latin typeface="NikoshBAN" panose="02000000000000000000" pitchFamily="2" charset="0"/>
                <a:cs typeface="NikoshBAN" panose="02000000000000000000" pitchFamily="2" charset="0"/>
              </a:rPr>
              <a:t>ভিডিও</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দেখি</a:t>
            </a:r>
            <a:r>
              <a:rPr lang="en-US" sz="3200" dirty="0" smtClean="0">
                <a:latin typeface="NikoshBAN" panose="02000000000000000000" pitchFamily="2" charset="0"/>
                <a:cs typeface="NikoshBAN" panose="02000000000000000000" pitchFamily="2" charset="0"/>
              </a:rPr>
              <a:t>-</a:t>
            </a:r>
            <a:endParaRPr lang="en-US" sz="32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416209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TextBox 5"/>
          <p:cNvSpPr txBox="1"/>
          <p:nvPr/>
        </p:nvSpPr>
        <p:spPr>
          <a:xfrm>
            <a:off x="3429000" y="228600"/>
            <a:ext cx="1981200" cy="707886"/>
          </a:xfrm>
          <a:prstGeom prst="rect">
            <a:avLst/>
          </a:prstGeom>
          <a:noFill/>
        </p:spPr>
        <p:txBody>
          <a:bodyPr wrap="square" rtlCol="0">
            <a:spAutoFit/>
          </a:bodyPr>
          <a:lstStyle/>
          <a:p>
            <a:r>
              <a:rPr lang="bn-BD" sz="4000" b="1" u="sng"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একক কাজ</a:t>
            </a:r>
            <a:endParaRPr lang="en-US" sz="4000" b="1" u="sng"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1570892" y="3810000"/>
            <a:ext cx="6324600" cy="1536432"/>
          </a:xfrm>
          <a:prstGeom prst="rect">
            <a:avLst/>
          </a:prstGeom>
          <a:noFill/>
        </p:spPr>
        <p:txBody>
          <a:bodyPr wrap="square" rtlCol="0">
            <a:prstTxWarp prst="textPlain">
              <a:avLst/>
            </a:prstTxWarp>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ইউরিয়া সারের অপচয় রোধে আমাদের কী কী করা উচিত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920214"/>
            <a:ext cx="2052637" cy="2052637"/>
          </a:xfrm>
          <a:prstGeom prst="rect">
            <a:avLst/>
          </a:prstGeom>
          <a:ln>
            <a:noFill/>
          </a:ln>
          <a:effectLst>
            <a:softEdge rad="112500"/>
          </a:effec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36486"/>
            <a:ext cx="2052637" cy="2052637"/>
          </a:xfrm>
          <a:prstGeom prst="rect">
            <a:avLst/>
          </a:prstGeom>
          <a:ln>
            <a:noFill/>
          </a:ln>
          <a:effectLst>
            <a:softEdge rad="112500"/>
          </a:effectLst>
        </p:spPr>
      </p:pic>
    </p:spTree>
    <p:extLst>
      <p:ext uri="{BB962C8B-B14F-4D97-AF65-F5344CB8AC3E}">
        <p14:creationId xmlns:p14="http://schemas.microsoft.com/office/powerpoint/2010/main" val="2685390006"/>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8" name="TextBox 7"/>
          <p:cNvSpPr txBox="1"/>
          <p:nvPr/>
        </p:nvSpPr>
        <p:spPr>
          <a:xfrm>
            <a:off x="914400" y="6156672"/>
            <a:ext cx="7467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সার প্রয়োগের উপর ভিত্তি করে সারের পরিমাণ কম বেশী হয় কি ?</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685800" y="76200"/>
            <a:ext cx="79248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চলো এবার সাশ্রয়ীরুপে কীভাবে সার প্রয়োগ করা যায় তা শিখি</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670" y="3276600"/>
            <a:ext cx="2853059" cy="2141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34236" b="10024"/>
          <a:stretch/>
        </p:blipFill>
        <p:spPr>
          <a:xfrm>
            <a:off x="5410200" y="1159204"/>
            <a:ext cx="2853059" cy="2118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15" y="1159204"/>
            <a:ext cx="2955224" cy="2141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1483834" y="3301127"/>
            <a:ext cx="1524000" cy="523220"/>
          </a:xfrm>
          <a:prstGeom prst="rect">
            <a:avLst/>
          </a:prstGeom>
          <a:noFill/>
        </p:spPr>
        <p:txBody>
          <a:bodyPr wrap="square" rtlCol="0">
            <a:spAutoFit/>
          </a:bodyPr>
          <a:lstStyle/>
          <a:p>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ভেজা পাতা</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TextBox 14"/>
          <p:cNvSpPr txBox="1"/>
          <p:nvPr/>
        </p:nvSpPr>
        <p:spPr>
          <a:xfrm>
            <a:off x="6629400" y="3308535"/>
            <a:ext cx="660179" cy="523220"/>
          </a:xfrm>
          <a:prstGeom prst="rect">
            <a:avLst/>
          </a:prstGeom>
          <a:noFill/>
        </p:spPr>
        <p:txBody>
          <a:bodyPr wrap="square" rtlCol="0">
            <a:spAutoFit/>
          </a:bodyPr>
          <a:lstStyle/>
          <a:p>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বীজ</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6" name="TextBox 15"/>
          <p:cNvSpPr txBox="1"/>
          <p:nvPr/>
        </p:nvSpPr>
        <p:spPr>
          <a:xfrm>
            <a:off x="3194159" y="5420380"/>
            <a:ext cx="2908079" cy="523220"/>
          </a:xfrm>
          <a:prstGeom prst="rect">
            <a:avLst/>
          </a:prstGeom>
          <a:noFill/>
        </p:spPr>
        <p:txBody>
          <a:bodyPr wrap="square" rtlCol="0">
            <a:spAutoFit/>
          </a:bodyPr>
          <a:lstStyle/>
          <a:p>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গাছের কান্ডের কাছাকাছি</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cxnSp>
        <p:nvCxnSpPr>
          <p:cNvPr id="18" name="Straight Connector 17"/>
          <p:cNvCxnSpPr/>
          <p:nvPr/>
        </p:nvCxnSpPr>
        <p:spPr>
          <a:xfrm>
            <a:off x="685800" y="762000"/>
            <a:ext cx="7924800" cy="5533678"/>
          </a:xfrm>
          <a:prstGeom prst="line">
            <a:avLst/>
          </a:prstGeom>
          <a:ln w="889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792317" y="874047"/>
            <a:ext cx="7839554" cy="5225609"/>
          </a:xfrm>
          <a:prstGeom prst="line">
            <a:avLst/>
          </a:prstGeom>
          <a:ln w="88900">
            <a:solidFill>
              <a:srgbClr val="FF0000"/>
            </a:solidFill>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4059619" y="1580024"/>
            <a:ext cx="1143000" cy="990600"/>
          </a:xfrm>
          <a:prstGeom prst="rect">
            <a:avLst/>
          </a:prstGeom>
          <a:noFill/>
        </p:spPr>
        <p:txBody>
          <a:bodyPr wrap="square" rtlCol="0">
            <a:prstTxWarp prst="textPlain">
              <a:avLst/>
            </a:prstTxWarp>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হ্যাঁ</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167916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6" presetClass="exit" presetSubtype="32" fill="hold" grpId="1" nodeType="afterEffect">
                                  <p:stCondLst>
                                    <p:cond delay="0"/>
                                  </p:stCondLst>
                                  <p:childTnLst>
                                    <p:animEffect transition="out" filter="circle(out)">
                                      <p:cBhvr>
                                        <p:cTn id="24" dur="2000"/>
                                        <p:tgtEl>
                                          <p:spTgt spid="23"/>
                                        </p:tgtEl>
                                      </p:cBhvr>
                                    </p:animEffect>
                                    <p:set>
                                      <p:cBhvr>
                                        <p:cTn id="25" dur="1" fill="hold">
                                          <p:stCondLst>
                                            <p:cond delay="1999"/>
                                          </p:stCondLst>
                                        </p:cTn>
                                        <p:tgtEl>
                                          <p:spTgt spid="23"/>
                                        </p:tgtEl>
                                        <p:attrNameLst>
                                          <p:attrName>style.visibility</p:attrName>
                                        </p:attrNameLst>
                                      </p:cBhvr>
                                      <p:to>
                                        <p:strVal val="hidden"/>
                                      </p:to>
                                    </p:set>
                                  </p:childTnLst>
                                </p:cTn>
                              </p:par>
                            </p:childTnLst>
                          </p:cTn>
                        </p:par>
                        <p:par>
                          <p:cTn id="26" fill="hold">
                            <p:stCondLst>
                              <p:cond delay="2500"/>
                            </p:stCondLst>
                            <p:childTnLst>
                              <p:par>
                                <p:cTn id="27" presetID="6" presetClass="exit" presetSubtype="32" fill="hold" grpId="1" nodeType="afterEffect">
                                  <p:stCondLst>
                                    <p:cond delay="0"/>
                                  </p:stCondLst>
                                  <p:childTnLst>
                                    <p:animEffect transition="out" filter="circle(out)">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par>
                          <p:cTn id="35" fill="hold">
                            <p:stCondLst>
                              <p:cond delay="2000"/>
                            </p:stCondLst>
                            <p:childTnLst>
                              <p:par>
                                <p:cTn id="36" presetID="21" presetClass="entr" presetSubtype="1"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par>
                          <p:cTn id="39" fill="hold">
                            <p:stCondLst>
                              <p:cond delay="4000"/>
                            </p:stCondLst>
                            <p:childTnLst>
                              <p:par>
                                <p:cTn id="40" presetID="21"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1000"/>
                                        <p:tgtEl>
                                          <p:spTgt spid="18"/>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4" grpId="0"/>
      <p:bldP spid="15" grpId="0"/>
      <p:bldP spid="16" grpId="0"/>
      <p:bldP spid="23" grpId="0"/>
      <p:bldP spid="2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TextBox 5"/>
          <p:cNvSpPr txBox="1"/>
          <p:nvPr/>
        </p:nvSpPr>
        <p:spPr>
          <a:xfrm>
            <a:off x="1333500" y="5975489"/>
            <a:ext cx="6934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কোথায় কীভাবে সার প্রয়োগ করা উচিত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13" y="2067580"/>
            <a:ext cx="4081387" cy="2786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067580"/>
            <a:ext cx="4087249" cy="2798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1044529" y="4886980"/>
            <a:ext cx="2438400" cy="523220"/>
          </a:xfrm>
          <a:prstGeom prst="rect">
            <a:avLst/>
          </a:prstGeom>
          <a:noFill/>
        </p:spPr>
        <p:txBody>
          <a:bodyPr wrap="square" rtlCol="0">
            <a:spAutoFit/>
          </a:bodyPr>
          <a:lstStyle/>
          <a:p>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পানিসহ ধানের জমি</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2" name="TextBox 11"/>
          <p:cNvSpPr txBox="1"/>
          <p:nvPr/>
        </p:nvSpPr>
        <p:spPr>
          <a:xfrm>
            <a:off x="5652575" y="4886980"/>
            <a:ext cx="2438400" cy="523220"/>
          </a:xfrm>
          <a:prstGeom prst="rect">
            <a:avLst/>
          </a:prstGeom>
          <a:noFill/>
        </p:spPr>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কাদাময় জমি</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3102806" y="762000"/>
            <a:ext cx="32004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ছবিতে কী দেখছ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8" name="TextBox 7"/>
          <p:cNvSpPr txBox="1"/>
          <p:nvPr/>
        </p:nvSpPr>
        <p:spPr>
          <a:xfrm>
            <a:off x="1371601" y="304800"/>
            <a:ext cx="655320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ধানের কাদাময় জমিতে ইউরিয়া সার প্রয়োগ করা উচিত</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591751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400"/>
                                  </p:stCondLst>
                                  <p:iterate type="lt">
                                    <p:tmPct val="33333"/>
                                  </p:iterate>
                                  <p:childTnLst>
                                    <p:set>
                                      <p:cBhvr>
                                        <p:cTn id="6" dur="1" fill="hold">
                                          <p:stCondLst>
                                            <p:cond delay="0"/>
                                          </p:stCondLst>
                                        </p:cTn>
                                        <p:tgtEl>
                                          <p:spTgt spid="6"/>
                                        </p:tgtEl>
                                        <p:attrNameLst>
                                          <p:attrName>style.visibility</p:attrName>
                                        </p:attrNameLst>
                                      </p:cBhvr>
                                      <p:to>
                                        <p:strVal val="visible"/>
                                      </p:to>
                                    </p:set>
                                    <p:set>
                                      <p:cBhvr>
                                        <p:cTn id="7" dur="45" fill="hold">
                                          <p:stCondLst>
                                            <p:cond delay="0"/>
                                          </p:stCondLst>
                                        </p:cTn>
                                        <p:tgtEl>
                                          <p:spTgt spid="6"/>
                                        </p:tgtEl>
                                        <p:attrNameLst>
                                          <p:attrName>style.rotation</p:attrName>
                                        </p:attrNameLst>
                                      </p:cBhvr>
                                      <p:to>
                                        <p:strVal val="-45.0"/>
                                      </p:to>
                                    </p:set>
                                    <p:anim calcmode="lin" valueType="num">
                                      <p:cBhvr>
                                        <p:cTn id="8" dur="45" fill="hold">
                                          <p:stCondLst>
                                            <p:cond delay="4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6" decel="50000" autoRev="1" fill="hold">
                                          <p:stCondLst>
                                            <p:cond delay="4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par>
                          <p:cTn id="30" fill="hold">
                            <p:stCondLst>
                              <p:cond delay="2000"/>
                            </p:stCondLst>
                            <p:childTnLst>
                              <p:par>
                                <p:cTn id="31" presetID="26"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iterate type="wd">
                                    <p:tmPct val="10000"/>
                                  </p:iterate>
                                  <p:childTnLst>
                                    <p:set>
                                      <p:cBhvr>
                                        <p:cTn id="66" dur="1" fill="hold">
                                          <p:stCondLst>
                                            <p:cond delay="0"/>
                                          </p:stCondLst>
                                        </p:cTn>
                                        <p:tgtEl>
                                          <p:spTgt spid="8"/>
                                        </p:tgtEl>
                                        <p:attrNameLst>
                                          <p:attrName>style.visibility</p:attrName>
                                        </p:attrNameLst>
                                      </p:cBhvr>
                                      <p:to>
                                        <p:strVal val="visible"/>
                                      </p:to>
                                    </p:set>
                                    <p:anim calcmode="lin" valueType="num">
                                      <p:cBhvr additive="base">
                                        <p:cTn id="67" dur="1000" fill="hold"/>
                                        <p:tgtEl>
                                          <p:spTgt spid="8"/>
                                        </p:tgtEl>
                                        <p:attrNameLst>
                                          <p:attrName>ppt_x</p:attrName>
                                        </p:attrNameLst>
                                      </p:cBhvr>
                                      <p:tavLst>
                                        <p:tav tm="0">
                                          <p:val>
                                            <p:strVal val="1+#ppt_w/2"/>
                                          </p:val>
                                        </p:tav>
                                        <p:tav tm="100000">
                                          <p:val>
                                            <p:strVal val="#ppt_x"/>
                                          </p:val>
                                        </p:tav>
                                      </p:tavLst>
                                    </p:anim>
                                    <p:anim calcmode="lin" valueType="num">
                                      <p:cBhvr additive="base">
                                        <p:cTn id="6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15018"/>
          <a:stretch/>
        </p:blipFill>
        <p:spPr>
          <a:xfrm>
            <a:off x="4830062" y="3657600"/>
            <a:ext cx="3835349" cy="2447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33" t="39333" r="28667"/>
          <a:stretch/>
        </p:blipFill>
        <p:spPr>
          <a:xfrm>
            <a:off x="609600" y="609600"/>
            <a:ext cx="2679561"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0411" b="19207"/>
          <a:stretch/>
        </p:blipFill>
        <p:spPr>
          <a:xfrm>
            <a:off x="5767754" y="609600"/>
            <a:ext cx="2790091" cy="1903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333" t="26667" r="30429" b="31667"/>
          <a:stretch/>
        </p:blipFill>
        <p:spPr>
          <a:xfrm>
            <a:off x="3128559" y="1730557"/>
            <a:ext cx="2799798"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6053"/>
          <a:stretch/>
        </p:blipFill>
        <p:spPr>
          <a:xfrm>
            <a:off x="609600" y="3682315"/>
            <a:ext cx="3771900" cy="2422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1121807" y="2513011"/>
            <a:ext cx="1579279" cy="707886"/>
          </a:xfrm>
          <a:prstGeom prst="rect">
            <a:avLst/>
          </a:prstGeom>
          <a:noFill/>
        </p:spPr>
        <p:txBody>
          <a:bodyPr wrap="none" lIns="91440" tIns="45720" rIns="91440" bIns="45720">
            <a:spAutoFit/>
          </a:bodyPr>
          <a:lstStyle/>
          <a:p>
            <a:pPr algn="ctr"/>
            <a:r>
              <a:rPr lang="bn-BD" sz="4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জৈব সার</a:t>
            </a:r>
            <a:endParaRPr lang="en-US" sz="40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2" name="Rectangle 11"/>
          <p:cNvSpPr/>
          <p:nvPr/>
        </p:nvSpPr>
        <p:spPr>
          <a:xfrm>
            <a:off x="1371601" y="6172200"/>
            <a:ext cx="6508364" cy="584775"/>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bn-BD"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এই সার গুলো কখন ব্যবহার করা উচিত ?</a:t>
            </a:r>
            <a:endParaRPr lang="en-US" sz="32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3306185" y="105389"/>
            <a:ext cx="2639196" cy="523220"/>
          </a:xfrm>
          <a:prstGeom prst="rect">
            <a:avLst/>
          </a:prstGeom>
          <a:noFill/>
        </p:spPr>
        <p:txBody>
          <a:bodyPr wrap="square" rtlCol="0">
            <a:spAutoFit/>
          </a:bodyPr>
          <a:lstStyle/>
          <a:p>
            <a:pPr algn="ctr"/>
            <a:r>
              <a:rPr lang="en-US" sz="2800"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ছবিতে</a:t>
            </a:r>
            <a:r>
              <a:rPr lang="en-US"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a:t>
            </a:r>
            <a:r>
              <a:rPr lang="en-US"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দেখছ</a:t>
            </a: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Rectangle 13"/>
          <p:cNvSpPr/>
          <p:nvPr/>
        </p:nvSpPr>
        <p:spPr>
          <a:xfrm>
            <a:off x="6190569" y="2613392"/>
            <a:ext cx="2105064" cy="707886"/>
          </a:xfrm>
          <a:prstGeom prst="rect">
            <a:avLst/>
          </a:prstGeom>
          <a:noFill/>
        </p:spPr>
        <p:txBody>
          <a:bodyPr wrap="none" lIns="91440" tIns="45720" rIns="91440" bIns="45720">
            <a:spAutoFit/>
          </a:bodyPr>
          <a:lstStyle/>
          <a:p>
            <a:pPr algn="ctr"/>
            <a:r>
              <a:rPr lang="bn-BD" sz="4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টিএসপি সার</a:t>
            </a:r>
            <a:endParaRPr lang="en-US" sz="40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5" name="Rectangle 14"/>
          <p:cNvSpPr/>
          <p:nvPr/>
        </p:nvSpPr>
        <p:spPr>
          <a:xfrm>
            <a:off x="3479933" y="1052192"/>
            <a:ext cx="2097049" cy="707886"/>
          </a:xfrm>
          <a:prstGeom prst="rect">
            <a:avLst/>
          </a:prstGeom>
          <a:noFill/>
        </p:spPr>
        <p:txBody>
          <a:bodyPr wrap="none" lIns="91440" tIns="45720" rIns="91440" bIns="45720">
            <a:spAutoFit/>
          </a:bodyPr>
          <a:lstStyle/>
          <a:p>
            <a:pPr algn="ctr"/>
            <a:r>
              <a:rPr lang="bn-BD" sz="4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এমওপি সার</a:t>
            </a:r>
            <a:endParaRPr lang="en-US" sz="40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7" name="TextBox 16"/>
          <p:cNvSpPr txBox="1"/>
          <p:nvPr/>
        </p:nvSpPr>
        <p:spPr>
          <a:xfrm>
            <a:off x="838200" y="6172200"/>
            <a:ext cx="3276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bn-BD" sz="36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বীজ বপন করা হচ্ছে</a:t>
            </a:r>
            <a:endParaRPr lang="en-US"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8" name="TextBox 17"/>
          <p:cNvSpPr txBox="1"/>
          <p:nvPr/>
        </p:nvSpPr>
        <p:spPr>
          <a:xfrm>
            <a:off x="4953000" y="6183244"/>
            <a:ext cx="350979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36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চারা রোপন করা হচ্ছে</a:t>
            </a:r>
            <a:endParaRPr lang="en-US"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9" name="TextBox 18"/>
          <p:cNvSpPr txBox="1"/>
          <p:nvPr/>
        </p:nvSpPr>
        <p:spPr>
          <a:xfrm>
            <a:off x="609600" y="6258580"/>
            <a:ext cx="805581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এই সময় কি সার প্রয়োগ করা যাবে ? না হলে, কখন প্রয়োগ করতে হবে ?</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0" name="TextBox 19"/>
          <p:cNvSpPr txBox="1"/>
          <p:nvPr/>
        </p:nvSpPr>
        <p:spPr>
          <a:xfrm>
            <a:off x="570073" y="6243935"/>
            <a:ext cx="809533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24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বীজ বপনের আগে এবং চারা রোপনের পূর্বেই এই সার গুলো ব্যবহার করা উচিত</a:t>
            </a:r>
            <a:endParaRPr lang="en-US" sz="24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r="13220"/>
          <a:stretch/>
        </p:blipFill>
        <p:spPr>
          <a:xfrm>
            <a:off x="4800600" y="3672288"/>
            <a:ext cx="3856739" cy="2499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213" y="3672383"/>
            <a:ext cx="3899287" cy="2432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p:cNvSpPr txBox="1"/>
          <p:nvPr/>
        </p:nvSpPr>
        <p:spPr>
          <a:xfrm>
            <a:off x="781050" y="3729147"/>
            <a:ext cx="3429000" cy="584775"/>
          </a:xfrm>
          <a:prstGeom prst="rect">
            <a:avLst/>
          </a:prstGeom>
          <a:noFill/>
        </p:spPr>
        <p:txBody>
          <a:bodyPr wrap="square" rtlCol="0">
            <a:spAutoFit/>
          </a:bodyPr>
          <a:lstStyle/>
          <a:p>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বীজ বপনের পূর্বে অবস্থা</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5" name="TextBox 24"/>
          <p:cNvSpPr txBox="1"/>
          <p:nvPr/>
        </p:nvSpPr>
        <p:spPr>
          <a:xfrm>
            <a:off x="5128845" y="3713019"/>
            <a:ext cx="3429000" cy="584775"/>
          </a:xfrm>
          <a:prstGeom prst="rect">
            <a:avLst/>
          </a:prstGeom>
          <a:noFill/>
        </p:spPr>
        <p:txBody>
          <a:bodyPr wrap="square" rtlCol="0">
            <a:spAutoFit/>
          </a:bodyPr>
          <a:lstStyle/>
          <a:p>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চারা বপনের পূর্বে অবস্থা</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129054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decel="100000"/>
                                        <p:tgtEl>
                                          <p:spTgt spid="8"/>
                                        </p:tgtEl>
                                      </p:cBhvr>
                                    </p:animEffect>
                                    <p:anim calcmode="lin" valueType="num">
                                      <p:cBhvr>
                                        <p:cTn id="17" dur="800" decel="100000" fill="hold"/>
                                        <p:tgtEl>
                                          <p:spTgt spid="8"/>
                                        </p:tgtEl>
                                        <p:attrNameLst>
                                          <p:attrName>style.rotation</p:attrName>
                                        </p:attrNameLst>
                                      </p:cBhvr>
                                      <p:tavLst>
                                        <p:tav tm="0">
                                          <p:val>
                                            <p:fltVal val="-90"/>
                                          </p:val>
                                        </p:tav>
                                        <p:tav tm="100000">
                                          <p:val>
                                            <p:fltVal val="0"/>
                                          </p:val>
                                        </p:tav>
                                      </p:tavLst>
                                    </p:anim>
                                    <p:anim calcmode="lin" valueType="num">
                                      <p:cBhvr>
                                        <p:cTn id="18" dur="800" decel="100000" fill="hold"/>
                                        <p:tgtEl>
                                          <p:spTgt spid="8"/>
                                        </p:tgtEl>
                                        <p:attrNameLst>
                                          <p:attrName>ppt_x</p:attrName>
                                        </p:attrNameLst>
                                      </p:cBhvr>
                                      <p:tavLst>
                                        <p:tav tm="0">
                                          <p:val>
                                            <p:strVal val="#ppt_x+0.4"/>
                                          </p:val>
                                        </p:tav>
                                        <p:tav tm="100000">
                                          <p:val>
                                            <p:strVal val="#ppt_x-0.05"/>
                                          </p:val>
                                        </p:tav>
                                      </p:tavLst>
                                    </p:anim>
                                    <p:anim calcmode="lin" valueType="num">
                                      <p:cBhvr>
                                        <p:cTn id="19" dur="800" decel="100000" fill="hold"/>
                                        <p:tgtEl>
                                          <p:spTgt spid="8"/>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800" decel="100000"/>
                                        <p:tgtEl>
                                          <p:spTgt spid="7"/>
                                        </p:tgtEl>
                                      </p:cBhvr>
                                    </p:animEffect>
                                    <p:anim calcmode="lin" valueType="num">
                                      <p:cBhvr>
                                        <p:cTn id="26" dur="800" decel="100000" fill="hold"/>
                                        <p:tgtEl>
                                          <p:spTgt spid="7"/>
                                        </p:tgtEl>
                                        <p:attrNameLst>
                                          <p:attrName>style.rotation</p:attrName>
                                        </p:attrNameLst>
                                      </p:cBhvr>
                                      <p:tavLst>
                                        <p:tav tm="0">
                                          <p:val>
                                            <p:fltVal val="-90"/>
                                          </p:val>
                                        </p:tav>
                                        <p:tav tm="100000">
                                          <p:val>
                                            <p:fltVal val="0"/>
                                          </p:val>
                                        </p:tav>
                                      </p:tavLst>
                                    </p:anim>
                                    <p:anim calcmode="lin" valueType="num">
                                      <p:cBhvr>
                                        <p:cTn id="27" dur="800" decel="100000" fill="hold"/>
                                        <p:tgtEl>
                                          <p:spTgt spid="7"/>
                                        </p:tgtEl>
                                        <p:attrNameLst>
                                          <p:attrName>ppt_x</p:attrName>
                                        </p:attrNameLst>
                                      </p:cBhvr>
                                      <p:tavLst>
                                        <p:tav tm="0">
                                          <p:val>
                                            <p:strVal val="#ppt_x+0.4"/>
                                          </p:val>
                                        </p:tav>
                                        <p:tav tm="100000">
                                          <p:val>
                                            <p:strVal val="#ppt_x-0.05"/>
                                          </p:val>
                                        </p:tav>
                                      </p:tavLst>
                                    </p:anim>
                                    <p:anim calcmode="lin" valueType="num">
                                      <p:cBhvr>
                                        <p:cTn id="28" dur="800" decel="100000" fill="hold"/>
                                        <p:tgtEl>
                                          <p:spTgt spid="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lt">
                                    <p:tmPct val="10000"/>
                                  </p:iterate>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2"/>
                                        </p:tgtEl>
                                      </p:cBhvr>
                                    </p:animEffect>
                                  </p:childTnLst>
                                </p:cTn>
                              </p:par>
                            </p:childTnLst>
                          </p:cTn>
                        </p:par>
                        <p:par>
                          <p:cTn id="58" fill="hold">
                            <p:stCondLst>
                              <p:cond delay="1800"/>
                            </p:stCondLst>
                            <p:childTnLst>
                              <p:par>
                                <p:cTn id="59" presetID="22" presetClass="exit" presetSubtype="4" fill="hold" grpId="1" nodeType="afterEffect">
                                  <p:stCondLst>
                                    <p:cond delay="0"/>
                                  </p:stCondLst>
                                  <p:childTnLst>
                                    <p:animEffect transition="out" filter="wipe(down)">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Effect transition="in" filter="fade">
                                      <p:cBhvr>
                                        <p:cTn id="68" dur="500"/>
                                        <p:tgtEl>
                                          <p:spTgt spid="10"/>
                                        </p:tgtEl>
                                      </p:cBhvr>
                                    </p:animEffect>
                                  </p:childTnLst>
                                </p:cTn>
                              </p:par>
                              <p:par>
                                <p:cTn id="69" presetID="53" presetClass="entr" presetSubtype="16"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childTnLst>
                          </p:cTn>
                        </p:par>
                        <p:par>
                          <p:cTn id="74" fill="hold">
                            <p:stCondLst>
                              <p:cond delay="500"/>
                            </p:stCondLst>
                            <p:childTnLst>
                              <p:par>
                                <p:cTn id="75" presetID="53" presetClass="exit" presetSubtype="32" fill="hold" grpId="1" nodeType="afterEffect">
                                  <p:stCondLst>
                                    <p:cond delay="0"/>
                                  </p:stCondLst>
                                  <p:iterate type="lt">
                                    <p:tmPct val="0"/>
                                  </p:iterate>
                                  <p:childTnLst>
                                    <p:anim calcmode="lin" valueType="num">
                                      <p:cBhvr>
                                        <p:cTn id="76" dur="500"/>
                                        <p:tgtEl>
                                          <p:spTgt spid="12"/>
                                        </p:tgtEl>
                                        <p:attrNameLst>
                                          <p:attrName>ppt_w</p:attrName>
                                        </p:attrNameLst>
                                      </p:cBhvr>
                                      <p:tavLst>
                                        <p:tav tm="0">
                                          <p:val>
                                            <p:strVal val="ppt_w"/>
                                          </p:val>
                                        </p:tav>
                                        <p:tav tm="100000">
                                          <p:val>
                                            <p:fltVal val="0"/>
                                          </p:val>
                                        </p:tav>
                                      </p:tavLst>
                                    </p:anim>
                                    <p:anim calcmode="lin" valueType="num">
                                      <p:cBhvr>
                                        <p:cTn id="77" dur="500"/>
                                        <p:tgtEl>
                                          <p:spTgt spid="12"/>
                                        </p:tgtEl>
                                        <p:attrNameLst>
                                          <p:attrName>ppt_h</p:attrName>
                                        </p:attrNameLst>
                                      </p:cBhvr>
                                      <p:tavLst>
                                        <p:tav tm="0">
                                          <p:val>
                                            <p:strVal val="ppt_h"/>
                                          </p:val>
                                        </p:tav>
                                        <p:tav tm="100000">
                                          <p:val>
                                            <p:fltVal val="0"/>
                                          </p:val>
                                        </p:tav>
                                      </p:tavLst>
                                    </p:anim>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arn(inVertical)">
                                      <p:cBhvr>
                                        <p:cTn id="84" dur="500"/>
                                        <p:tgtEl>
                                          <p:spTgt spid="1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arn(inVertic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9" fill="hold" grpId="0" nodeType="clickEffect">
                                  <p:stCondLst>
                                    <p:cond delay="0"/>
                                  </p:stCondLst>
                                  <p:iterate type="wd">
                                    <p:tmPct val="10000"/>
                                  </p:iterate>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fill="hold"/>
                                        <p:tgtEl>
                                          <p:spTgt spid="19"/>
                                        </p:tgtEl>
                                        <p:attrNameLst>
                                          <p:attrName>ppt_x</p:attrName>
                                        </p:attrNameLst>
                                      </p:cBhvr>
                                      <p:tavLst>
                                        <p:tav tm="0">
                                          <p:val>
                                            <p:strVal val="0-#ppt_w/2"/>
                                          </p:val>
                                        </p:tav>
                                        <p:tav tm="100000">
                                          <p:val>
                                            <p:strVal val="#ppt_x"/>
                                          </p:val>
                                        </p:tav>
                                      </p:tavLst>
                                    </p:anim>
                                    <p:anim calcmode="lin" valueType="num">
                                      <p:cBhvr additive="base">
                                        <p:cTn id="9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500" fill="hold"/>
                                        <p:tgtEl>
                                          <p:spTgt spid="23"/>
                                        </p:tgtEl>
                                        <p:attrNameLst>
                                          <p:attrName>ppt_x</p:attrName>
                                        </p:attrNameLst>
                                      </p:cBhvr>
                                      <p:tavLst>
                                        <p:tav tm="0">
                                          <p:val>
                                            <p:strVal val="#ppt_x"/>
                                          </p:val>
                                        </p:tav>
                                        <p:tav tm="100000">
                                          <p:val>
                                            <p:strVal val="#ppt_x"/>
                                          </p:val>
                                        </p:tav>
                                      </p:tavLst>
                                    </p:anim>
                                    <p:anim calcmode="lin" valueType="num">
                                      <p:cBhvr additive="base">
                                        <p:cTn id="99" dur="500" fill="hold"/>
                                        <p:tgtEl>
                                          <p:spTgt spid="23"/>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fill="hold"/>
                                        <p:tgtEl>
                                          <p:spTgt spid="21"/>
                                        </p:tgtEl>
                                        <p:attrNameLst>
                                          <p:attrName>ppt_x</p:attrName>
                                        </p:attrNameLst>
                                      </p:cBhvr>
                                      <p:tavLst>
                                        <p:tav tm="0">
                                          <p:val>
                                            <p:strVal val="#ppt_x"/>
                                          </p:val>
                                        </p:tav>
                                        <p:tav tm="100000">
                                          <p:val>
                                            <p:strVal val="#ppt_x"/>
                                          </p:val>
                                        </p:tav>
                                      </p:tavLst>
                                    </p:anim>
                                    <p:anim calcmode="lin" valueType="num">
                                      <p:cBhvr additive="base">
                                        <p:cTn id="10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arn(inVertical)">
                                      <p:cBhvr>
                                        <p:cTn id="108" dur="500"/>
                                        <p:tgtEl>
                                          <p:spTgt spid="24"/>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barn(inVertical)">
                                      <p:cBhvr>
                                        <p:cTn id="111" dur="500"/>
                                        <p:tgtEl>
                                          <p:spTgt spid="25"/>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12"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additive="base">
                                        <p:cTn id="116" dur="500" fill="hold"/>
                                        <p:tgtEl>
                                          <p:spTgt spid="20"/>
                                        </p:tgtEl>
                                        <p:attrNameLst>
                                          <p:attrName>ppt_x</p:attrName>
                                        </p:attrNameLst>
                                      </p:cBhvr>
                                      <p:tavLst>
                                        <p:tav tm="0">
                                          <p:val>
                                            <p:strVal val="0-#ppt_w/2"/>
                                          </p:val>
                                        </p:tav>
                                        <p:tav tm="100000">
                                          <p:val>
                                            <p:strVal val="#ppt_x"/>
                                          </p:val>
                                        </p:tav>
                                      </p:tavLst>
                                    </p:anim>
                                    <p:anim calcmode="lin" valueType="num">
                                      <p:cBhvr additive="base">
                                        <p:cTn id="1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2" nodeType="clickEffect">
                                  <p:stCondLst>
                                    <p:cond delay="0"/>
                                  </p:stCondLst>
                                  <p:iterate type="lt">
                                    <p:tmPct val="0"/>
                                  </p:iterate>
                                  <p:childTnLst>
                                    <p:anim calcmode="lin" valueType="num">
                                      <p:cBhvr>
                                        <p:cTn id="121" dur="500"/>
                                        <p:tgtEl>
                                          <p:spTgt spid="12"/>
                                        </p:tgtEl>
                                        <p:attrNameLst>
                                          <p:attrName>ppt_w</p:attrName>
                                        </p:attrNameLst>
                                      </p:cBhvr>
                                      <p:tavLst>
                                        <p:tav tm="0">
                                          <p:val>
                                            <p:strVal val="ppt_w"/>
                                          </p:val>
                                        </p:tav>
                                        <p:tav tm="100000">
                                          <p:val>
                                            <p:fltVal val="0"/>
                                          </p:val>
                                        </p:tav>
                                      </p:tavLst>
                                    </p:anim>
                                    <p:anim calcmode="lin" valueType="num">
                                      <p:cBhvr>
                                        <p:cTn id="122" dur="500"/>
                                        <p:tgtEl>
                                          <p:spTgt spid="12"/>
                                        </p:tgtEl>
                                        <p:attrNameLst>
                                          <p:attrName>ppt_h</p:attrName>
                                        </p:attrNameLst>
                                      </p:cBhvr>
                                      <p:tavLst>
                                        <p:tav tm="0">
                                          <p:val>
                                            <p:strVal val="ppt_h"/>
                                          </p:val>
                                        </p:tav>
                                        <p:tav tm="100000">
                                          <p:val>
                                            <p:fltVal val="0"/>
                                          </p:val>
                                        </p:tav>
                                      </p:tavLst>
                                    </p:anim>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17"/>
                                        </p:tgtEl>
                                        <p:attrNameLst>
                                          <p:attrName>ppt_w</p:attrName>
                                        </p:attrNameLst>
                                      </p:cBhvr>
                                      <p:tavLst>
                                        <p:tav tm="0">
                                          <p:val>
                                            <p:strVal val="ppt_w"/>
                                          </p:val>
                                        </p:tav>
                                        <p:tav tm="100000">
                                          <p:val>
                                            <p:fltVal val="0"/>
                                          </p:val>
                                        </p:tav>
                                      </p:tavLst>
                                    </p:anim>
                                    <p:anim calcmode="lin" valueType="num">
                                      <p:cBhvr>
                                        <p:cTn id="127" dur="500"/>
                                        <p:tgtEl>
                                          <p:spTgt spid="17"/>
                                        </p:tgtEl>
                                        <p:attrNameLst>
                                          <p:attrName>ppt_h</p:attrName>
                                        </p:attrNameLst>
                                      </p:cBhvr>
                                      <p:tavLst>
                                        <p:tav tm="0">
                                          <p:val>
                                            <p:strVal val="ppt_h"/>
                                          </p:val>
                                        </p:tav>
                                        <p:tav tm="100000">
                                          <p:val>
                                            <p:fltVal val="0"/>
                                          </p:val>
                                        </p:tav>
                                      </p:tavLst>
                                    </p:anim>
                                    <p:animEffect transition="out" filter="fade">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18"/>
                                        </p:tgtEl>
                                        <p:attrNameLst>
                                          <p:attrName>ppt_w</p:attrName>
                                        </p:attrNameLst>
                                      </p:cBhvr>
                                      <p:tavLst>
                                        <p:tav tm="0">
                                          <p:val>
                                            <p:strVal val="ppt_w"/>
                                          </p:val>
                                        </p:tav>
                                        <p:tav tm="100000">
                                          <p:val>
                                            <p:fltVal val="0"/>
                                          </p:val>
                                        </p:tav>
                                      </p:tavLst>
                                    </p:anim>
                                    <p:anim calcmode="lin" valueType="num">
                                      <p:cBhvr>
                                        <p:cTn id="132" dur="500"/>
                                        <p:tgtEl>
                                          <p:spTgt spid="18"/>
                                        </p:tgtEl>
                                        <p:attrNameLst>
                                          <p:attrName>ppt_h</p:attrName>
                                        </p:attrNameLst>
                                      </p:cBhvr>
                                      <p:tavLst>
                                        <p:tav tm="0">
                                          <p:val>
                                            <p:strVal val="ppt_h"/>
                                          </p:val>
                                        </p:tav>
                                        <p:tav tm="100000">
                                          <p:val>
                                            <p:fltVal val="0"/>
                                          </p:val>
                                        </p:tav>
                                      </p:tavLst>
                                    </p:anim>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2" grpId="2" animBg="1"/>
      <p:bldP spid="13" grpId="0"/>
      <p:bldP spid="13" grpId="1"/>
      <p:bldP spid="14" grpId="0"/>
      <p:bldP spid="15" grpId="0"/>
      <p:bldP spid="17" grpId="0" animBg="1"/>
      <p:bldP spid="17" grpId="1" animBg="1"/>
      <p:bldP spid="18" grpId="0" animBg="1"/>
      <p:bldP spid="18" grpId="1" animBg="1"/>
      <p:bldP spid="19" grpId="0" animBg="1"/>
      <p:bldP spid="20"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TextBox 5"/>
          <p:cNvSpPr txBox="1"/>
          <p:nvPr/>
        </p:nvSpPr>
        <p:spPr>
          <a:xfrm>
            <a:off x="3352800" y="54114"/>
            <a:ext cx="2438400" cy="707886"/>
          </a:xfrm>
          <a:prstGeom prst="rect">
            <a:avLst/>
          </a:prstGeom>
          <a:noFill/>
        </p:spPr>
        <p:txBody>
          <a:bodyPr wrap="square" rtlCol="0">
            <a:spAutoFit/>
          </a:bodyPr>
          <a:lstStyle/>
          <a:p>
            <a:r>
              <a:rPr lang="bn-BD" sz="4000" u="sng"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জোড়ায় কাজ</a:t>
            </a:r>
            <a:endParaRPr lang="en-US" sz="4000" u="sng"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1365738" y="3133001"/>
            <a:ext cx="6781800" cy="1938992"/>
          </a:xfrm>
          <a:prstGeom prst="rect">
            <a:avLst/>
          </a:prstGeom>
          <a:noFill/>
        </p:spPr>
        <p:txBody>
          <a:bodyPr wrap="square" rtlCol="0">
            <a:prstTxWarp prst="textPlain">
              <a:avLst/>
            </a:prstTxWarp>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ফসলের জমিতে সার কম ব্যবহার করে কীভাবে ফলন বৃদ্ধি করা যায়, জোড়ায় আলোচনা করে লিখ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31" y="408057"/>
            <a:ext cx="2552700" cy="1790700"/>
          </a:xfrm>
          <a:prstGeom prst="rect">
            <a:avLst/>
          </a:prstGeom>
          <a:ln>
            <a:noFill/>
          </a:ln>
          <a:effectLst>
            <a:softEdge rad="112500"/>
          </a:effec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08057"/>
            <a:ext cx="2552700" cy="1790700"/>
          </a:xfrm>
          <a:prstGeom prst="rect">
            <a:avLst/>
          </a:prstGeom>
          <a:ln>
            <a:noFill/>
          </a:ln>
          <a:effectLst>
            <a:softEdge rad="112500"/>
          </a:effectLst>
        </p:spPr>
      </p:pic>
    </p:spTree>
    <p:extLst>
      <p:ext uri="{BB962C8B-B14F-4D97-AF65-F5344CB8AC3E}">
        <p14:creationId xmlns:p14="http://schemas.microsoft.com/office/powerpoint/2010/main" val="4011211616"/>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47" y="811085"/>
            <a:ext cx="6538553" cy="49039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1143000" y="5800864"/>
            <a:ext cx="6781800" cy="707886"/>
          </a:xfrm>
          <a:prstGeom prst="rect">
            <a:avLst/>
          </a:prstGeom>
          <a:noFill/>
        </p:spPr>
        <p:txBody>
          <a:bodyPr wrap="square" rtlCol="0">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ছবিতে কোন ধরনের মাটি দেখানো হয়েছে?</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8" name="TextBox 7"/>
          <p:cNvSpPr txBox="1"/>
          <p:nvPr/>
        </p:nvSpPr>
        <p:spPr>
          <a:xfrm>
            <a:off x="3810000" y="891337"/>
            <a:ext cx="1981200" cy="707886"/>
          </a:xfrm>
          <a:prstGeom prst="rect">
            <a:avLst/>
          </a:prstGeom>
          <a:noFill/>
        </p:spPr>
        <p:txBody>
          <a:bodyPr wrap="square" rtlCol="0">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 মাটি</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p:nvPr/>
        </p:nvSpPr>
        <p:spPr>
          <a:xfrm>
            <a:off x="114300" y="439807"/>
            <a:ext cx="8839200" cy="646331"/>
          </a:xfrm>
          <a:prstGeom prst="rect">
            <a:avLst/>
          </a:prstGeom>
          <a:noFill/>
        </p:spPr>
        <p:txBody>
          <a:bodyPr wrap="square" rtlCol="0">
            <a:spAutoFit/>
          </a:bodyPr>
          <a:lstStyle/>
          <a:p>
            <a:pPr algn="ctr"/>
            <a:r>
              <a:rPr lang="bn-BD" sz="36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এই মাটিতে সারের কার্যকারিতা বৃদ্ধিতে কী করা উচিত?</a:t>
            </a:r>
            <a:endParaRPr lang="en-US"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633046" y="533400"/>
            <a:ext cx="771575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এমওপি ও ইউরিয়া সার কয়েক কিস্তিতে উপরি প্রয়োগ করতে হবে।</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2000" t="12773" r="2021" b="29777"/>
          <a:stretch/>
        </p:blipFill>
        <p:spPr>
          <a:xfrm>
            <a:off x="6861293" y="2093813"/>
            <a:ext cx="1684830" cy="1842811"/>
          </a:xfrm>
          <a:prstGeom prst="rect">
            <a:avLst/>
          </a:prstGeom>
          <a:ln>
            <a:noFill/>
          </a:ln>
          <a:effectLst>
            <a:softEdge rad="112500"/>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0000" t="28333" r="37237" b="35000"/>
          <a:stretch/>
        </p:blipFill>
        <p:spPr>
          <a:xfrm>
            <a:off x="6902106" y="3686329"/>
            <a:ext cx="1655126" cy="1852375"/>
          </a:xfrm>
          <a:prstGeom prst="rect">
            <a:avLst/>
          </a:prstGeom>
          <a:ln>
            <a:noFill/>
          </a:ln>
          <a:effectLst>
            <a:softEdge rad="112500"/>
          </a:effectLst>
        </p:spPr>
      </p:pic>
      <p:sp>
        <p:nvSpPr>
          <p:cNvPr id="13" name="TextBox 12"/>
          <p:cNvSpPr txBox="1"/>
          <p:nvPr/>
        </p:nvSpPr>
        <p:spPr>
          <a:xfrm>
            <a:off x="6850184" y="4945242"/>
            <a:ext cx="1781179" cy="523220"/>
          </a:xfrm>
          <a:prstGeom prst="rect">
            <a:avLst/>
          </a:prstGeom>
          <a:noFill/>
        </p:spPr>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এমওপি সার</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TextBox 13"/>
          <p:cNvSpPr txBox="1"/>
          <p:nvPr/>
        </p:nvSpPr>
        <p:spPr>
          <a:xfrm>
            <a:off x="6850184" y="3364041"/>
            <a:ext cx="1578708" cy="523220"/>
          </a:xfrm>
          <a:prstGeom prst="rect">
            <a:avLst/>
          </a:prstGeom>
          <a:noFill/>
        </p:spPr>
        <p:txBody>
          <a:bodyPr wrap="square" rtlCol="0">
            <a:spAutoFit/>
          </a:bodyPr>
          <a:lstStyle/>
          <a:p>
            <a:pPr algn="ctr"/>
            <a:r>
              <a:rPr lang="bn-BD" sz="2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ইউরিয়া সার</a:t>
            </a:r>
            <a:endParaRPr lang="en-US"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6083193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53" presetClass="exit" presetSubtype="32" fill="hold" grpId="1" nodeType="afterEffect">
                                  <p:stCondLst>
                                    <p:cond delay="0"/>
                                  </p:stCondLst>
                                  <p:iterate type="lt">
                                    <p:tmPct val="0"/>
                                  </p:iterate>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1000"/>
                            </p:stCondLst>
                            <p:childTnLst>
                              <p:par>
                                <p:cTn id="36" presetID="53" presetClass="exit" presetSubtype="32" fill="hold" grpId="1" nodeType="after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grpId="0" nodeType="clickEffect">
                                  <p:stCondLst>
                                    <p:cond delay="0"/>
                                  </p:stCondLst>
                                  <p:iterate type="wd">
                                    <p:tmPct val="10000"/>
                                  </p:iterate>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0-#ppt_w/2"/>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0"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dirty="0" smtClean="0"/>
              <a:t>Md. </a:t>
            </a:r>
            <a:r>
              <a:rPr lang="en-US" dirty="0" err="1" smtClean="0"/>
              <a:t>Rafiqul</a:t>
            </a:r>
            <a:r>
              <a:rPr lang="en-US" dirty="0" smtClean="0"/>
              <a:t> Bari</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114800"/>
            <a:ext cx="2300176" cy="1676400"/>
          </a:xfrm>
          <a:prstGeom prst="rect">
            <a:avLst/>
          </a:prstGeom>
          <a:ln>
            <a:noFill/>
          </a:ln>
          <a:effectLst>
            <a:softEdge rad="112500"/>
          </a:effectLst>
        </p:spPr>
      </p:pic>
      <p:sp>
        <p:nvSpPr>
          <p:cNvPr id="7" name="TextBox 6"/>
          <p:cNvSpPr txBox="1"/>
          <p:nvPr/>
        </p:nvSpPr>
        <p:spPr>
          <a:xfrm>
            <a:off x="1143000" y="2209800"/>
            <a:ext cx="7010400" cy="1903452"/>
          </a:xfrm>
          <a:prstGeom prst="rect">
            <a:avLst/>
          </a:prstGeom>
          <a:noFill/>
        </p:spPr>
        <p:txBody>
          <a:bodyPr wrap="square" rtlCol="0">
            <a:prstTxWarp prst="textPlain">
              <a:avLst/>
            </a:prstTxWarp>
            <a:spAutoFit/>
          </a:bodyPr>
          <a:lstStyle/>
          <a:p>
            <a:r>
              <a:rPr lang="bn-BD" sz="4000" b="1" dirty="0" smtClean="0">
                <a:ln w="9525">
                  <a:solidFill>
                    <a:schemeClr val="bg1"/>
                  </a:solidFill>
                  <a:prstDash val="solid"/>
                </a:ln>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স্বাগতম</a:t>
            </a:r>
            <a:endParaRPr lang="en-US" sz="4000" b="1" dirty="0">
              <a:ln w="9525">
                <a:solidFill>
                  <a:schemeClr val="bg1"/>
                </a:solidFill>
                <a:prstDash val="solid"/>
              </a:ln>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endParaRPr>
          </a:p>
        </p:txBody>
      </p:sp>
      <p:sp>
        <p:nvSpPr>
          <p:cNvPr id="9" name="TextBox 8"/>
          <p:cNvSpPr txBox="1"/>
          <p:nvPr/>
        </p:nvSpPr>
        <p:spPr>
          <a:xfrm>
            <a:off x="4648200" y="5791200"/>
            <a:ext cx="274320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prstTxWarp prst="textPlain">
              <a:avLst/>
            </a:prstTxWarp>
            <a:spAutoFit/>
          </a:bodyPr>
          <a:lstStyle/>
          <a:p>
            <a:r>
              <a:rPr lang="bn-BD" sz="40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শিক্ষার্থীরা</a:t>
            </a:r>
            <a:endParaRPr lang="en-US" sz="4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35476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33333"/>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500"/>
                            </p:stCondLst>
                            <p:childTnLst>
                              <p:par>
                                <p:cTn id="13" presetID="21" presetClass="emph" presetSubtype="0" repeatCount="indefinite" fill="hold" grpId="1" nodeType="afterEffect">
                                  <p:stCondLst>
                                    <p:cond delay="0"/>
                                  </p:stCondLst>
                                  <p:iterate type="lt">
                                    <p:tmPct val="0"/>
                                  </p:iterate>
                                  <p:childTnLst>
                                    <p:animClr clrSpc="hsl" dir="cw">
                                      <p:cBhvr override="childStyle">
                                        <p:cTn id="14" dur="500" fill="hold"/>
                                        <p:tgtEl>
                                          <p:spTgt spid="7"/>
                                        </p:tgtEl>
                                        <p:attrNameLst>
                                          <p:attrName>style.color</p:attrName>
                                        </p:attrNameLst>
                                      </p:cBhvr>
                                      <p:by>
                                        <p:hsl h="7200000" s="0" l="0"/>
                                      </p:by>
                                    </p:animClr>
                                    <p:animClr clrSpc="hsl" dir="cw">
                                      <p:cBhvr>
                                        <p:cTn id="15" dur="500" fill="hold"/>
                                        <p:tgtEl>
                                          <p:spTgt spid="7"/>
                                        </p:tgtEl>
                                        <p:attrNameLst>
                                          <p:attrName>fillcolor</p:attrName>
                                        </p:attrNameLst>
                                      </p:cBhvr>
                                      <p:by>
                                        <p:hsl h="7200000" s="0" l="0"/>
                                      </p:by>
                                    </p:animClr>
                                    <p:animClr clrSpc="hsl" dir="cw">
                                      <p:cBhvr>
                                        <p:cTn id="16" dur="500" fill="hold"/>
                                        <p:tgtEl>
                                          <p:spTgt spid="7"/>
                                        </p:tgtEl>
                                        <p:attrNameLst>
                                          <p:attrName>stroke.color</p:attrName>
                                        </p:attrNameLst>
                                      </p:cBhvr>
                                      <p:by>
                                        <p:hsl h="7200000" s="0" l="0"/>
                                      </p:by>
                                    </p:animClr>
                                    <p:set>
                                      <p:cBhvr>
                                        <p:cTn id="17" dur="500" fill="hold"/>
                                        <p:tgtEl>
                                          <p:spTgt spid="7"/>
                                        </p:tgtEl>
                                        <p:attrNameLst>
                                          <p:attrName>fill.type</p:attrName>
                                        </p:attrNameLst>
                                      </p:cBhvr>
                                      <p:to>
                                        <p:strVal val="solid"/>
                                      </p:to>
                                    </p:set>
                                  </p:childTnLst>
                                </p:cTn>
                              </p:par>
                            </p:childTnLst>
                          </p:cTn>
                        </p:par>
                        <p:par>
                          <p:cTn id="18" fill="hold">
                            <p:stCondLst>
                              <p:cond delay="2000"/>
                            </p:stCondLst>
                            <p:childTnLst>
                              <p:par>
                                <p:cTn id="19" presetID="2" presetClass="entr" presetSubtype="9" fill="hold" grpId="0" nodeType="after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8" name="Freeform 7"/>
          <p:cNvSpPr/>
          <p:nvPr/>
        </p:nvSpPr>
        <p:spPr>
          <a:xfrm>
            <a:off x="4953000" y="3562106"/>
            <a:ext cx="3733800" cy="2229094"/>
          </a:xfrm>
          <a:custGeom>
            <a:avLst/>
            <a:gdLst>
              <a:gd name="connsiteX0" fmla="*/ 0 w 2893404"/>
              <a:gd name="connsiteY0" fmla="*/ 0 h 1736042"/>
              <a:gd name="connsiteX1" fmla="*/ 2893404 w 2893404"/>
              <a:gd name="connsiteY1" fmla="*/ 0 h 1736042"/>
              <a:gd name="connsiteX2" fmla="*/ 2893404 w 2893404"/>
              <a:gd name="connsiteY2" fmla="*/ 1736042 h 1736042"/>
              <a:gd name="connsiteX3" fmla="*/ 0 w 2893404"/>
              <a:gd name="connsiteY3" fmla="*/ 1736042 h 1736042"/>
              <a:gd name="connsiteX4" fmla="*/ 0 w 2893404"/>
              <a:gd name="connsiteY4" fmla="*/ 0 h 173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04" h="1736042">
                <a:moveTo>
                  <a:pt x="0" y="0"/>
                </a:moveTo>
                <a:lnTo>
                  <a:pt x="2893404" y="0"/>
                </a:lnTo>
                <a:lnTo>
                  <a:pt x="2893404" y="1736042"/>
                </a:lnTo>
                <a:lnTo>
                  <a:pt x="0" y="1736042"/>
                </a:lnTo>
                <a:lnTo>
                  <a:pt x="0" y="0"/>
                </a:lnTo>
                <a:close/>
              </a:path>
            </a:pathLst>
          </a:custGeom>
          <a:blipFill dpi="0" rotWithShape="0">
            <a:blip r:embed="rId2">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accent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noFill/>
            </a:endParaRPr>
          </a:p>
        </p:txBody>
      </p:sp>
      <p:sp>
        <p:nvSpPr>
          <p:cNvPr id="9" name="Freeform 8"/>
          <p:cNvSpPr/>
          <p:nvPr/>
        </p:nvSpPr>
        <p:spPr>
          <a:xfrm>
            <a:off x="533399" y="3562106"/>
            <a:ext cx="3701566" cy="2218429"/>
          </a:xfrm>
          <a:custGeom>
            <a:avLst/>
            <a:gdLst>
              <a:gd name="connsiteX0" fmla="*/ 0 w 2893404"/>
              <a:gd name="connsiteY0" fmla="*/ 0 h 1736042"/>
              <a:gd name="connsiteX1" fmla="*/ 2893404 w 2893404"/>
              <a:gd name="connsiteY1" fmla="*/ 0 h 1736042"/>
              <a:gd name="connsiteX2" fmla="*/ 2893404 w 2893404"/>
              <a:gd name="connsiteY2" fmla="*/ 1736042 h 1736042"/>
              <a:gd name="connsiteX3" fmla="*/ 0 w 2893404"/>
              <a:gd name="connsiteY3" fmla="*/ 1736042 h 1736042"/>
              <a:gd name="connsiteX4" fmla="*/ 0 w 2893404"/>
              <a:gd name="connsiteY4" fmla="*/ 0 h 173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04" h="1736042">
                <a:moveTo>
                  <a:pt x="0" y="0"/>
                </a:moveTo>
                <a:lnTo>
                  <a:pt x="2893404" y="0"/>
                </a:lnTo>
                <a:lnTo>
                  <a:pt x="2893404" y="1736042"/>
                </a:lnTo>
                <a:lnTo>
                  <a:pt x="0" y="1736042"/>
                </a:lnTo>
                <a:lnTo>
                  <a:pt x="0" y="0"/>
                </a:lnTo>
                <a:close/>
              </a:path>
            </a:pathLst>
          </a:custGeom>
          <a:blipFill dpi="0" rotWithShape="0">
            <a:blip r:embed="rId3">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accent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noFill/>
            </a:endParaRPr>
          </a:p>
        </p:txBody>
      </p:sp>
      <p:sp>
        <p:nvSpPr>
          <p:cNvPr id="10" name="Freeform 9"/>
          <p:cNvSpPr/>
          <p:nvPr/>
        </p:nvSpPr>
        <p:spPr>
          <a:xfrm>
            <a:off x="533400" y="600969"/>
            <a:ext cx="3701565" cy="2213095"/>
          </a:xfrm>
          <a:custGeom>
            <a:avLst/>
            <a:gdLst>
              <a:gd name="connsiteX0" fmla="*/ 0 w 2893404"/>
              <a:gd name="connsiteY0" fmla="*/ 0 h 1736042"/>
              <a:gd name="connsiteX1" fmla="*/ 2893404 w 2893404"/>
              <a:gd name="connsiteY1" fmla="*/ 0 h 1736042"/>
              <a:gd name="connsiteX2" fmla="*/ 2893404 w 2893404"/>
              <a:gd name="connsiteY2" fmla="*/ 1736042 h 1736042"/>
              <a:gd name="connsiteX3" fmla="*/ 0 w 2893404"/>
              <a:gd name="connsiteY3" fmla="*/ 1736042 h 1736042"/>
              <a:gd name="connsiteX4" fmla="*/ 0 w 2893404"/>
              <a:gd name="connsiteY4" fmla="*/ 0 h 173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04" h="1736042">
                <a:moveTo>
                  <a:pt x="0" y="0"/>
                </a:moveTo>
                <a:lnTo>
                  <a:pt x="2893404" y="0"/>
                </a:lnTo>
                <a:lnTo>
                  <a:pt x="2893404" y="1736042"/>
                </a:lnTo>
                <a:lnTo>
                  <a:pt x="0" y="1736042"/>
                </a:lnTo>
                <a:lnTo>
                  <a:pt x="0" y="0"/>
                </a:lnTo>
                <a:close/>
              </a:path>
            </a:pathLst>
          </a:custGeom>
          <a:blipFill dpi="0" rotWithShape="0">
            <a:blip r:embed="rId4">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accent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noFill/>
            </a:endParaRPr>
          </a:p>
        </p:txBody>
      </p:sp>
      <p:sp>
        <p:nvSpPr>
          <p:cNvPr id="11" name="Freeform 10"/>
          <p:cNvSpPr/>
          <p:nvPr/>
        </p:nvSpPr>
        <p:spPr>
          <a:xfrm>
            <a:off x="4909034" y="600971"/>
            <a:ext cx="3701566" cy="2218429"/>
          </a:xfrm>
          <a:custGeom>
            <a:avLst/>
            <a:gdLst>
              <a:gd name="connsiteX0" fmla="*/ 0 w 2893404"/>
              <a:gd name="connsiteY0" fmla="*/ 0 h 1736042"/>
              <a:gd name="connsiteX1" fmla="*/ 2893404 w 2893404"/>
              <a:gd name="connsiteY1" fmla="*/ 0 h 1736042"/>
              <a:gd name="connsiteX2" fmla="*/ 2893404 w 2893404"/>
              <a:gd name="connsiteY2" fmla="*/ 1736042 h 1736042"/>
              <a:gd name="connsiteX3" fmla="*/ 0 w 2893404"/>
              <a:gd name="connsiteY3" fmla="*/ 1736042 h 1736042"/>
              <a:gd name="connsiteX4" fmla="*/ 0 w 2893404"/>
              <a:gd name="connsiteY4" fmla="*/ 0 h 173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04" h="1736042">
                <a:moveTo>
                  <a:pt x="0" y="0"/>
                </a:moveTo>
                <a:lnTo>
                  <a:pt x="2893404" y="0"/>
                </a:lnTo>
                <a:lnTo>
                  <a:pt x="2893404" y="1736042"/>
                </a:lnTo>
                <a:lnTo>
                  <a:pt x="0" y="1736042"/>
                </a:lnTo>
                <a:lnTo>
                  <a:pt x="0" y="0"/>
                </a:lnTo>
                <a:close/>
              </a:path>
            </a:pathLst>
          </a:custGeom>
          <a:blipFill dpi="0" rotWithShape="0">
            <a:blip r:embed="rId5">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accent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noFill/>
            </a:endParaRPr>
          </a:p>
        </p:txBody>
      </p:sp>
      <p:sp>
        <p:nvSpPr>
          <p:cNvPr id="13" name="Rounded Rectangle 12"/>
          <p:cNvSpPr/>
          <p:nvPr/>
        </p:nvSpPr>
        <p:spPr>
          <a:xfrm>
            <a:off x="3200400" y="76200"/>
            <a:ext cx="3040676" cy="436523"/>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ছবি গুলো দেখে কী বুঝলে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4" name="Rounded Rectangle 13"/>
          <p:cNvSpPr/>
          <p:nvPr/>
        </p:nvSpPr>
        <p:spPr>
          <a:xfrm>
            <a:off x="533399" y="2978511"/>
            <a:ext cx="3701566" cy="374289"/>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প্রথম কুশি বের হওয়ার সময়</a:t>
            </a: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5" name="Rounded Rectangle 14"/>
          <p:cNvSpPr/>
          <p:nvPr/>
        </p:nvSpPr>
        <p:spPr>
          <a:xfrm>
            <a:off x="4953000" y="2978511"/>
            <a:ext cx="3701566" cy="374289"/>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গমে মুকুট শিকড় বের হচ্ছে</a:t>
            </a: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6" name="Rounded Rectangle 15"/>
          <p:cNvSpPr/>
          <p:nvPr/>
        </p:nvSpPr>
        <p:spPr>
          <a:xfrm>
            <a:off x="565633" y="5874362"/>
            <a:ext cx="3701566" cy="374289"/>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হাঁটু সমান ভূট্টার চারা</a:t>
            </a: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7" name="Rounded Rectangle 16"/>
          <p:cNvSpPr/>
          <p:nvPr/>
        </p:nvSpPr>
        <p:spPr>
          <a:xfrm>
            <a:off x="4985234" y="5874362"/>
            <a:ext cx="3701566" cy="374289"/>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কাইচ থোর জন্মাচ্ছে</a:t>
            </a: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8" name="Rounded Rectangle 17"/>
          <p:cNvSpPr/>
          <p:nvPr/>
        </p:nvSpPr>
        <p:spPr>
          <a:xfrm>
            <a:off x="1349616" y="6401626"/>
            <a:ext cx="6422783" cy="456374"/>
          </a:xfrm>
          <a:prstGeom prst="roundRect">
            <a:avLst>
              <a:gd name="adj" fmla="val 50000"/>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এমন সময় সার উপরি প্রয়োগ করা দরকার।</a:t>
            </a: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2045968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00" y="304800"/>
            <a:ext cx="2819400" cy="2735029"/>
          </a:xfrm>
          <a:prstGeom prst="rect">
            <a:avLst/>
          </a:prstGeom>
          <a:ln>
            <a:noFill/>
          </a:ln>
          <a:effectLst>
            <a:softEdge rad="112500"/>
          </a:effectLst>
        </p:spPr>
      </p:pic>
      <p:sp>
        <p:nvSpPr>
          <p:cNvPr id="11" name="TextBox 10"/>
          <p:cNvSpPr txBox="1"/>
          <p:nvPr/>
        </p:nvSpPr>
        <p:spPr>
          <a:xfrm>
            <a:off x="1371600" y="5534561"/>
            <a:ext cx="6858000" cy="1323439"/>
          </a:xfrm>
          <a:prstGeom prst="rect">
            <a:avLst/>
          </a:prstGeom>
          <a:scene3d>
            <a:camera prst="perspectiveRight"/>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বলতে পার, গুটি ইউরিয়া কখন কীভাবে প্রয়োগ করতে হয়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Rounded Rectangular Callout 13"/>
          <p:cNvSpPr/>
          <p:nvPr/>
        </p:nvSpPr>
        <p:spPr>
          <a:xfrm>
            <a:off x="609600" y="609600"/>
            <a:ext cx="3429000" cy="1062714"/>
          </a:xfrm>
          <a:prstGeom prst="wedgeRoundRectCallout">
            <a:avLst>
              <a:gd name="adj1" fmla="val 41218"/>
              <a:gd name="adj2" fmla="val 105019"/>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চলো ক্লিক করে একটি ভিডিও দেখি</a:t>
            </a:r>
            <a:endParaRPr lang="en-US" sz="32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aphicFrame>
        <p:nvGraphicFramePr>
          <p:cNvPr id="15" name="Object 14">
            <a:hlinkClick r:id="" action="ppaction://ole?verb=0"/>
          </p:cNvPr>
          <p:cNvGraphicFramePr>
            <a:graphicFrameLocks noChangeAspect="1"/>
          </p:cNvGraphicFramePr>
          <p:nvPr>
            <p:extLst>
              <p:ext uri="{D42A27DB-BD31-4B8C-83A1-F6EECF244321}">
                <p14:modId xmlns:p14="http://schemas.microsoft.com/office/powerpoint/2010/main" val="1717656516"/>
              </p:ext>
            </p:extLst>
          </p:nvPr>
        </p:nvGraphicFramePr>
        <p:xfrm>
          <a:off x="2819400" y="2054658"/>
          <a:ext cx="3575538" cy="3097559"/>
        </p:xfrm>
        <a:graphic>
          <a:graphicData uri="http://schemas.openxmlformats.org/presentationml/2006/ole">
            <mc:AlternateContent xmlns:mc="http://schemas.openxmlformats.org/markup-compatibility/2006">
              <mc:Choice xmlns:v="urn:schemas-microsoft-com:vml" Requires="v">
                <p:oleObj spid="_x0000_s2088" name="Packager Shell Object" showAsIcon="1" r:id="rId4" imgW="914400" imgH="792360" progId="Package">
                  <p:embed/>
                </p:oleObj>
              </mc:Choice>
              <mc:Fallback>
                <p:oleObj name="Packager Shell Object" showAsIcon="1" r:id="rId4" imgW="914400" imgH="792360" progId="Package">
                  <p:embed/>
                  <p:pic>
                    <p:nvPicPr>
                      <p:cNvPr id="0" name=""/>
                      <p:cNvPicPr/>
                      <p:nvPr/>
                    </p:nvPicPr>
                    <p:blipFill>
                      <a:blip r:embed="rId5"/>
                      <a:stretch>
                        <a:fillRect/>
                      </a:stretch>
                    </p:blipFill>
                    <p:spPr>
                      <a:xfrm>
                        <a:off x="2819400" y="2054658"/>
                        <a:ext cx="3575538" cy="3097559"/>
                      </a:xfrm>
                      <a:prstGeom prst="rect">
                        <a:avLst/>
                      </a:prstGeom>
                    </p:spPr>
                  </p:pic>
                </p:oleObj>
              </mc:Fallback>
            </mc:AlternateContent>
          </a:graphicData>
        </a:graphic>
      </p:graphicFrame>
      <p:sp>
        <p:nvSpPr>
          <p:cNvPr id="2" name="Rounded Rectangle 1"/>
          <p:cNvSpPr/>
          <p:nvPr/>
        </p:nvSpPr>
        <p:spPr>
          <a:xfrm>
            <a:off x="393700" y="233664"/>
            <a:ext cx="8153400" cy="65614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Date Placeholder 3"/>
          <p:cNvSpPr txBox="1">
            <a:spLocks/>
          </p:cNvSpPr>
          <p:nvPr/>
        </p:nvSpPr>
        <p:spPr>
          <a:xfrm>
            <a:off x="1371600" y="6508750"/>
            <a:ext cx="1066800" cy="3492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DC1B3-05BD-48F9-AEE2-5621F034BFFC}" type="datetime1">
              <a:rPr lang="en-US" smtClean="0"/>
              <a:pPr/>
              <a:t>07-Aug-16</a:t>
            </a:fld>
            <a:endParaRPr lang="en-US"/>
          </a:p>
        </p:txBody>
      </p:sp>
      <p:sp>
        <p:nvSpPr>
          <p:cNvPr id="10" name="Footer Placeholder 4"/>
          <p:cNvSpPr txBox="1">
            <a:spLocks/>
          </p:cNvSpPr>
          <p:nvPr/>
        </p:nvSpPr>
        <p:spPr>
          <a:xfrm>
            <a:off x="6400800" y="6449060"/>
            <a:ext cx="1524000" cy="41719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Md. Rafiqul Bari</a:t>
            </a:r>
            <a:endParaRPr lang="en-US"/>
          </a:p>
        </p:txBody>
      </p:sp>
      <p:sp>
        <p:nvSpPr>
          <p:cNvPr id="12" name="Rectangle 11"/>
          <p:cNvSpPr/>
          <p:nvPr/>
        </p:nvSpPr>
        <p:spPr>
          <a:xfrm>
            <a:off x="1371601" y="6324601"/>
            <a:ext cx="6553200" cy="461665"/>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bn-BD" sz="2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ইউরিয়া ছাড়া জমি তৈরিতে শেষ চাষের সময় কী সার দিতে হয় ?</a:t>
            </a:r>
            <a:endParaRPr lang="en-US" sz="24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3" name="Freeform 12"/>
          <p:cNvSpPr/>
          <p:nvPr/>
        </p:nvSpPr>
        <p:spPr>
          <a:xfrm>
            <a:off x="3809999" y="3091160"/>
            <a:ext cx="1600200" cy="1600200"/>
          </a:xfrm>
          <a:custGeom>
            <a:avLst/>
            <a:gdLst>
              <a:gd name="connsiteX0" fmla="*/ 0 w 1600200"/>
              <a:gd name="connsiteY0" fmla="*/ 266705 h 1600200"/>
              <a:gd name="connsiteX1" fmla="*/ 266705 w 1600200"/>
              <a:gd name="connsiteY1" fmla="*/ 0 h 1600200"/>
              <a:gd name="connsiteX2" fmla="*/ 1333495 w 1600200"/>
              <a:gd name="connsiteY2" fmla="*/ 0 h 1600200"/>
              <a:gd name="connsiteX3" fmla="*/ 1600200 w 1600200"/>
              <a:gd name="connsiteY3" fmla="*/ 266705 h 1600200"/>
              <a:gd name="connsiteX4" fmla="*/ 1600200 w 1600200"/>
              <a:gd name="connsiteY4" fmla="*/ 1333495 h 1600200"/>
              <a:gd name="connsiteX5" fmla="*/ 1333495 w 1600200"/>
              <a:gd name="connsiteY5" fmla="*/ 1600200 h 1600200"/>
              <a:gd name="connsiteX6" fmla="*/ 266705 w 1600200"/>
              <a:gd name="connsiteY6" fmla="*/ 1600200 h 1600200"/>
              <a:gd name="connsiteX7" fmla="*/ 0 w 1600200"/>
              <a:gd name="connsiteY7" fmla="*/ 1333495 h 1600200"/>
              <a:gd name="connsiteX8" fmla="*/ 0 w 1600200"/>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1600200">
                <a:moveTo>
                  <a:pt x="0" y="266705"/>
                </a:moveTo>
                <a:cubicBezTo>
                  <a:pt x="0" y="119408"/>
                  <a:pt x="119408" y="0"/>
                  <a:pt x="266705" y="0"/>
                </a:cubicBezTo>
                <a:lnTo>
                  <a:pt x="1333495" y="0"/>
                </a:lnTo>
                <a:cubicBezTo>
                  <a:pt x="1480792" y="0"/>
                  <a:pt x="1600200" y="119408"/>
                  <a:pt x="1600200" y="266705"/>
                </a:cubicBezTo>
                <a:lnTo>
                  <a:pt x="1600200" y="1333495"/>
                </a:lnTo>
                <a:cubicBezTo>
                  <a:pt x="1600200" y="1480792"/>
                  <a:pt x="1480792" y="1600200"/>
                  <a:pt x="1333495" y="1600200"/>
                </a:cubicBezTo>
                <a:lnTo>
                  <a:pt x="266705" y="1600200"/>
                </a:lnTo>
                <a:cubicBezTo>
                  <a:pt x="119408" y="1600200"/>
                  <a:pt x="0" y="1480792"/>
                  <a:pt x="0" y="1333495"/>
                </a:cubicBezTo>
                <a:lnTo>
                  <a:pt x="0" y="26670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9555" tIns="169555" rIns="169555" bIns="169555" numCol="1" spcCol="1270" anchor="ctr" anchorCtr="0">
            <a:noAutofit/>
          </a:bodyPr>
          <a:lstStyle/>
          <a:p>
            <a:pPr lvl="0" algn="ctr" defTabSz="1600200">
              <a:lnSpc>
                <a:spcPct val="90000"/>
              </a:lnSpc>
              <a:spcBef>
                <a:spcPct val="0"/>
              </a:spcBef>
              <a:spcAft>
                <a:spcPct val="35000"/>
              </a:spcAft>
            </a:pPr>
            <a:r>
              <a:rPr lang="bn-BD" sz="3600" b="0" kern="1200" cap="none" spc="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শেষ চাষ</a:t>
            </a:r>
            <a:endParaRPr lang="en-US" sz="3600" b="0" kern="120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6" name="Freeform 15"/>
          <p:cNvSpPr/>
          <p:nvPr/>
        </p:nvSpPr>
        <p:spPr>
          <a:xfrm rot="16200000">
            <a:off x="4048862" y="2529923"/>
            <a:ext cx="1122473" cy="0"/>
          </a:xfrm>
          <a:custGeom>
            <a:avLst/>
            <a:gdLst/>
            <a:ahLst/>
            <a:cxnLst/>
            <a:rect l="0" t="0" r="0" b="0"/>
            <a:pathLst>
              <a:path>
                <a:moveTo>
                  <a:pt x="0" y="0"/>
                </a:moveTo>
                <a:lnTo>
                  <a:pt x="1122473" y="0"/>
                </a:lnTo>
              </a:path>
            </a:pathLst>
          </a:custGeom>
          <a:noFill/>
          <a:scene3d>
            <a:camera prst="orthographicFront"/>
            <a:lightRig rig="threePt" dir="t">
              <a:rot lat="0" lon="0" rev="7500000"/>
            </a:lightRig>
          </a:scene3d>
          <a:sp3d z="-40000"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074032" y="896552"/>
            <a:ext cx="1072134" cy="1072134"/>
          </a:xfrm>
          <a:custGeom>
            <a:avLst/>
            <a:gdLst>
              <a:gd name="connsiteX0" fmla="*/ 0 w 1072134"/>
              <a:gd name="connsiteY0" fmla="*/ 178693 h 1072134"/>
              <a:gd name="connsiteX1" fmla="*/ 178693 w 1072134"/>
              <a:gd name="connsiteY1" fmla="*/ 0 h 1072134"/>
              <a:gd name="connsiteX2" fmla="*/ 893441 w 1072134"/>
              <a:gd name="connsiteY2" fmla="*/ 0 h 1072134"/>
              <a:gd name="connsiteX3" fmla="*/ 1072134 w 1072134"/>
              <a:gd name="connsiteY3" fmla="*/ 178693 h 1072134"/>
              <a:gd name="connsiteX4" fmla="*/ 1072134 w 1072134"/>
              <a:gd name="connsiteY4" fmla="*/ 893441 h 1072134"/>
              <a:gd name="connsiteX5" fmla="*/ 893441 w 1072134"/>
              <a:gd name="connsiteY5" fmla="*/ 1072134 h 1072134"/>
              <a:gd name="connsiteX6" fmla="*/ 178693 w 1072134"/>
              <a:gd name="connsiteY6" fmla="*/ 1072134 h 1072134"/>
              <a:gd name="connsiteX7" fmla="*/ 0 w 1072134"/>
              <a:gd name="connsiteY7" fmla="*/ 893441 h 1072134"/>
              <a:gd name="connsiteX8" fmla="*/ 0 w 1072134"/>
              <a:gd name="connsiteY8" fmla="*/ 178693 h 107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34" h="1072134">
                <a:moveTo>
                  <a:pt x="0" y="178693"/>
                </a:moveTo>
                <a:cubicBezTo>
                  <a:pt x="0" y="80004"/>
                  <a:pt x="80004" y="0"/>
                  <a:pt x="178693" y="0"/>
                </a:cubicBezTo>
                <a:lnTo>
                  <a:pt x="893441" y="0"/>
                </a:lnTo>
                <a:cubicBezTo>
                  <a:pt x="992130" y="0"/>
                  <a:pt x="1072134" y="80004"/>
                  <a:pt x="1072134" y="178693"/>
                </a:cubicBezTo>
                <a:lnTo>
                  <a:pt x="1072134" y="893441"/>
                </a:lnTo>
                <a:cubicBezTo>
                  <a:pt x="1072134" y="992130"/>
                  <a:pt x="992130" y="1072134"/>
                  <a:pt x="893441" y="1072134"/>
                </a:cubicBezTo>
                <a:lnTo>
                  <a:pt x="178693" y="1072134"/>
                </a:lnTo>
                <a:cubicBezTo>
                  <a:pt x="80004" y="1072134"/>
                  <a:pt x="0" y="992130"/>
                  <a:pt x="0" y="893441"/>
                </a:cubicBezTo>
                <a:lnTo>
                  <a:pt x="0" y="17869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1560506"/>
              <a:satOff val="-1946"/>
              <a:lumOff val="458"/>
              <a:alphaOff val="0"/>
            </a:schemeClr>
          </a:fillRef>
          <a:effectRef idx="2">
            <a:schemeClr val="accent2">
              <a:hueOff val="1560506"/>
              <a:satOff val="-1946"/>
              <a:lumOff val="458"/>
              <a:alphaOff val="0"/>
            </a:schemeClr>
          </a:effectRef>
          <a:fontRef idx="minor">
            <a:schemeClr val="lt1"/>
          </a:fontRef>
        </p:style>
        <p:txBody>
          <a:bodyPr spcFirstLastPara="0" vert="horz" wrap="square" lIns="143777" tIns="143777" rIns="143777" bIns="143777" numCol="1" spcCol="1270" anchor="ctr" anchorCtr="0">
            <a:noAutofit/>
          </a:bodyPr>
          <a:lstStyle/>
          <a:p>
            <a:pPr lvl="0" algn="ctr" defTabSz="1600200">
              <a:lnSpc>
                <a:spcPct val="90000"/>
              </a:lnSpc>
              <a:spcBef>
                <a:spcPct val="0"/>
              </a:spcBef>
              <a:spcAft>
                <a:spcPct val="35000"/>
              </a:spcAft>
            </a:pPr>
            <a:r>
              <a:rPr lang="bn-BD" sz="3600" b="0" kern="1200" cap="none" spc="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দস্তা</a:t>
            </a:r>
            <a:endParaRPr lang="en-US" sz="3600" b="0" kern="120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8" name="Freeform 17"/>
          <p:cNvSpPr/>
          <p:nvPr/>
        </p:nvSpPr>
        <p:spPr>
          <a:xfrm rot="1800000">
            <a:off x="5348854" y="4582140"/>
            <a:ext cx="915767" cy="0"/>
          </a:xfrm>
          <a:custGeom>
            <a:avLst/>
            <a:gdLst/>
            <a:ahLst/>
            <a:cxnLst/>
            <a:rect l="0" t="0" r="0" b="0"/>
            <a:pathLst>
              <a:path>
                <a:moveTo>
                  <a:pt x="0" y="0"/>
                </a:moveTo>
                <a:lnTo>
                  <a:pt x="915767" y="0"/>
                </a:lnTo>
              </a:path>
            </a:pathLst>
          </a:custGeom>
          <a:noFill/>
          <a:scene3d>
            <a:camera prst="orthographicFront"/>
            <a:lightRig rig="threePt" dir="t">
              <a:rot lat="0" lon="0" rev="7500000"/>
            </a:lightRig>
          </a:scene3d>
          <a:sp3d z="-40000"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6203277" y="4584513"/>
            <a:ext cx="1072134" cy="1072134"/>
          </a:xfrm>
          <a:custGeom>
            <a:avLst/>
            <a:gdLst>
              <a:gd name="connsiteX0" fmla="*/ 0 w 1072134"/>
              <a:gd name="connsiteY0" fmla="*/ 178693 h 1072134"/>
              <a:gd name="connsiteX1" fmla="*/ 178693 w 1072134"/>
              <a:gd name="connsiteY1" fmla="*/ 0 h 1072134"/>
              <a:gd name="connsiteX2" fmla="*/ 893441 w 1072134"/>
              <a:gd name="connsiteY2" fmla="*/ 0 h 1072134"/>
              <a:gd name="connsiteX3" fmla="*/ 1072134 w 1072134"/>
              <a:gd name="connsiteY3" fmla="*/ 178693 h 1072134"/>
              <a:gd name="connsiteX4" fmla="*/ 1072134 w 1072134"/>
              <a:gd name="connsiteY4" fmla="*/ 893441 h 1072134"/>
              <a:gd name="connsiteX5" fmla="*/ 893441 w 1072134"/>
              <a:gd name="connsiteY5" fmla="*/ 1072134 h 1072134"/>
              <a:gd name="connsiteX6" fmla="*/ 178693 w 1072134"/>
              <a:gd name="connsiteY6" fmla="*/ 1072134 h 1072134"/>
              <a:gd name="connsiteX7" fmla="*/ 0 w 1072134"/>
              <a:gd name="connsiteY7" fmla="*/ 893441 h 1072134"/>
              <a:gd name="connsiteX8" fmla="*/ 0 w 1072134"/>
              <a:gd name="connsiteY8" fmla="*/ 178693 h 107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34" h="1072134">
                <a:moveTo>
                  <a:pt x="0" y="178693"/>
                </a:moveTo>
                <a:cubicBezTo>
                  <a:pt x="0" y="80004"/>
                  <a:pt x="80004" y="0"/>
                  <a:pt x="178693" y="0"/>
                </a:cubicBezTo>
                <a:lnTo>
                  <a:pt x="893441" y="0"/>
                </a:lnTo>
                <a:cubicBezTo>
                  <a:pt x="992130" y="0"/>
                  <a:pt x="1072134" y="80004"/>
                  <a:pt x="1072134" y="178693"/>
                </a:cubicBezTo>
                <a:lnTo>
                  <a:pt x="1072134" y="893441"/>
                </a:lnTo>
                <a:cubicBezTo>
                  <a:pt x="1072134" y="992130"/>
                  <a:pt x="992130" y="1072134"/>
                  <a:pt x="893441" y="1072134"/>
                </a:cubicBezTo>
                <a:lnTo>
                  <a:pt x="178693" y="1072134"/>
                </a:lnTo>
                <a:cubicBezTo>
                  <a:pt x="80004" y="1072134"/>
                  <a:pt x="0" y="992130"/>
                  <a:pt x="0" y="893441"/>
                </a:cubicBezTo>
                <a:lnTo>
                  <a:pt x="0" y="17869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3121013"/>
              <a:satOff val="-3893"/>
              <a:lumOff val="915"/>
              <a:alphaOff val="0"/>
            </a:schemeClr>
          </a:fillRef>
          <a:effectRef idx="2">
            <a:schemeClr val="accent2">
              <a:hueOff val="3121013"/>
              <a:satOff val="-3893"/>
              <a:lumOff val="915"/>
              <a:alphaOff val="0"/>
            </a:schemeClr>
          </a:effectRef>
          <a:fontRef idx="minor">
            <a:schemeClr val="lt1"/>
          </a:fontRef>
        </p:style>
        <p:txBody>
          <a:bodyPr spcFirstLastPara="0" vert="horz" wrap="square" lIns="143777" tIns="143777" rIns="143777" bIns="143777" numCol="1" spcCol="1270" anchor="ctr" anchorCtr="0">
            <a:noAutofit/>
          </a:bodyPr>
          <a:lstStyle/>
          <a:p>
            <a:pPr lvl="0" algn="ctr" defTabSz="1600200">
              <a:lnSpc>
                <a:spcPct val="90000"/>
              </a:lnSpc>
              <a:spcBef>
                <a:spcPct val="0"/>
              </a:spcBef>
              <a:spcAft>
                <a:spcPct val="35000"/>
              </a:spcAft>
            </a:pPr>
            <a:r>
              <a:rPr lang="bn-BD" sz="3600" b="0" kern="1200" cap="none" spc="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পটাশ</a:t>
            </a:r>
            <a:endParaRPr lang="en-US" sz="3600" b="0" kern="120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0" name="Freeform 19"/>
          <p:cNvSpPr/>
          <p:nvPr/>
        </p:nvSpPr>
        <p:spPr>
          <a:xfrm rot="9000000">
            <a:off x="2955576" y="4582140"/>
            <a:ext cx="915767" cy="0"/>
          </a:xfrm>
          <a:custGeom>
            <a:avLst/>
            <a:gdLst/>
            <a:ahLst/>
            <a:cxnLst/>
            <a:rect l="0" t="0" r="0" b="0"/>
            <a:pathLst>
              <a:path>
                <a:moveTo>
                  <a:pt x="0" y="0"/>
                </a:moveTo>
                <a:lnTo>
                  <a:pt x="915767" y="0"/>
                </a:lnTo>
              </a:path>
            </a:pathLst>
          </a:custGeom>
          <a:noFill/>
          <a:scene3d>
            <a:camera prst="orthographicFront"/>
            <a:lightRig rig="threePt" dir="t">
              <a:rot lat="0" lon="0" rev="7500000"/>
            </a:lightRig>
          </a:scene3d>
          <a:sp3d z="-40000"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1944787" y="4584513"/>
            <a:ext cx="1072134" cy="1072134"/>
          </a:xfrm>
          <a:custGeom>
            <a:avLst/>
            <a:gdLst>
              <a:gd name="connsiteX0" fmla="*/ 0 w 1072134"/>
              <a:gd name="connsiteY0" fmla="*/ 178693 h 1072134"/>
              <a:gd name="connsiteX1" fmla="*/ 178693 w 1072134"/>
              <a:gd name="connsiteY1" fmla="*/ 0 h 1072134"/>
              <a:gd name="connsiteX2" fmla="*/ 893441 w 1072134"/>
              <a:gd name="connsiteY2" fmla="*/ 0 h 1072134"/>
              <a:gd name="connsiteX3" fmla="*/ 1072134 w 1072134"/>
              <a:gd name="connsiteY3" fmla="*/ 178693 h 1072134"/>
              <a:gd name="connsiteX4" fmla="*/ 1072134 w 1072134"/>
              <a:gd name="connsiteY4" fmla="*/ 893441 h 1072134"/>
              <a:gd name="connsiteX5" fmla="*/ 893441 w 1072134"/>
              <a:gd name="connsiteY5" fmla="*/ 1072134 h 1072134"/>
              <a:gd name="connsiteX6" fmla="*/ 178693 w 1072134"/>
              <a:gd name="connsiteY6" fmla="*/ 1072134 h 1072134"/>
              <a:gd name="connsiteX7" fmla="*/ 0 w 1072134"/>
              <a:gd name="connsiteY7" fmla="*/ 893441 h 1072134"/>
              <a:gd name="connsiteX8" fmla="*/ 0 w 1072134"/>
              <a:gd name="connsiteY8" fmla="*/ 178693 h 107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34" h="1072134">
                <a:moveTo>
                  <a:pt x="0" y="178693"/>
                </a:moveTo>
                <a:cubicBezTo>
                  <a:pt x="0" y="80004"/>
                  <a:pt x="80004" y="0"/>
                  <a:pt x="178693" y="0"/>
                </a:cubicBezTo>
                <a:lnTo>
                  <a:pt x="893441" y="0"/>
                </a:lnTo>
                <a:cubicBezTo>
                  <a:pt x="992130" y="0"/>
                  <a:pt x="1072134" y="80004"/>
                  <a:pt x="1072134" y="178693"/>
                </a:cubicBezTo>
                <a:lnTo>
                  <a:pt x="1072134" y="893441"/>
                </a:lnTo>
                <a:cubicBezTo>
                  <a:pt x="1072134" y="992130"/>
                  <a:pt x="992130" y="1072134"/>
                  <a:pt x="893441" y="1072134"/>
                </a:cubicBezTo>
                <a:lnTo>
                  <a:pt x="178693" y="1072134"/>
                </a:lnTo>
                <a:cubicBezTo>
                  <a:pt x="80004" y="1072134"/>
                  <a:pt x="0" y="992130"/>
                  <a:pt x="0" y="893441"/>
                </a:cubicBezTo>
                <a:lnTo>
                  <a:pt x="0" y="17869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spcFirstLastPara="0" vert="horz" wrap="square" lIns="143777" tIns="143777" rIns="143777" bIns="143777" numCol="1" spcCol="1270" anchor="ctr" anchorCtr="0">
            <a:noAutofit/>
          </a:bodyPr>
          <a:lstStyle/>
          <a:p>
            <a:pPr lvl="0" algn="ctr" defTabSz="1600200">
              <a:lnSpc>
                <a:spcPct val="90000"/>
              </a:lnSpc>
              <a:spcBef>
                <a:spcPct val="0"/>
              </a:spcBef>
              <a:spcAft>
                <a:spcPct val="35000"/>
              </a:spcAft>
            </a:pPr>
            <a:r>
              <a:rPr lang="bn-BD" sz="3600" b="0" kern="1200" cap="none" spc="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গন্ধক</a:t>
            </a:r>
            <a:endParaRPr lang="en-US" sz="3600" b="0" kern="120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690694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par>
                          <p:cTn id="57" fill="hold">
                            <p:stCondLst>
                              <p:cond delay="1000"/>
                            </p:stCondLst>
                            <p:childTnLst>
                              <p:par>
                                <p:cTn id="58" presetID="22" presetClass="entr" presetSubtype="4"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11" grpId="0" animBg="1"/>
      <p:bldP spid="14" grpId="0" animBg="1"/>
      <p:bldP spid="2" grpId="0" animBg="1"/>
      <p:bldP spid="12" grpId="0" animBg="1"/>
      <p:bldP spid="13" grpId="0" animBg="1"/>
      <p:bldP spid="17"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TextBox 5"/>
          <p:cNvSpPr txBox="1"/>
          <p:nvPr/>
        </p:nvSpPr>
        <p:spPr>
          <a:xfrm>
            <a:off x="838200" y="3242608"/>
            <a:ext cx="7543800"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“রাসায়নিক সারের পরিমিত ব্যবহারে ফসলের ফলনের তারতম্য হয় কী ? তোমরা দলীয়ভাবে আলোচনা করে মতামতসহ যুক্তি উপস্থাপন কর।</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nvGrpSpPr>
          <p:cNvPr id="9" name="Group 8"/>
          <p:cNvGrpSpPr/>
          <p:nvPr/>
        </p:nvGrpSpPr>
        <p:grpSpPr>
          <a:xfrm>
            <a:off x="5029200" y="304800"/>
            <a:ext cx="3467100" cy="1441748"/>
            <a:chOff x="4803031" y="364334"/>
            <a:chExt cx="3921869" cy="176926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031" y="364334"/>
              <a:ext cx="3921869" cy="1769265"/>
            </a:xfrm>
            <a:prstGeom prst="rect">
              <a:avLst/>
            </a:prstGeom>
          </p:spPr>
        </p:pic>
        <p:sp>
          <p:nvSpPr>
            <p:cNvPr id="8" name="TextBox 7"/>
            <p:cNvSpPr txBox="1"/>
            <p:nvPr/>
          </p:nvSpPr>
          <p:spPr>
            <a:xfrm>
              <a:off x="5943600" y="623720"/>
              <a:ext cx="1371600" cy="1323439"/>
            </a:xfrm>
            <a:prstGeom prst="rect">
              <a:avLst/>
            </a:prstGeom>
            <a:noFill/>
          </p:spPr>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দলগত কাজ</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38901865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6" name="Rounded Rectangular Callout 5"/>
          <p:cNvSpPr/>
          <p:nvPr/>
        </p:nvSpPr>
        <p:spPr>
          <a:xfrm>
            <a:off x="3886200" y="152400"/>
            <a:ext cx="1447800" cy="457200"/>
          </a:xfrm>
          <a:prstGeom prst="wedgeRoundRectCallout">
            <a:avLst>
              <a:gd name="adj1" fmla="val -20833"/>
              <a:gd name="adj2" fmla="val 85577"/>
              <a:gd name="adj3"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মূল্যায়ন</a:t>
            </a:r>
            <a:endParaRPr lang="en-US" sz="36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12-Point Star 6"/>
          <p:cNvSpPr/>
          <p:nvPr/>
        </p:nvSpPr>
        <p:spPr>
          <a:xfrm>
            <a:off x="685800" y="838200"/>
            <a:ext cx="533400" cy="609600"/>
          </a:xfrm>
          <a:prstGeom prst="star12">
            <a:avLst>
              <a:gd name="adj" fmla="val 12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8" name="TextBox 7"/>
          <p:cNvSpPr txBox="1"/>
          <p:nvPr/>
        </p:nvSpPr>
        <p:spPr>
          <a:xfrm>
            <a:off x="1172222" y="882134"/>
            <a:ext cx="6236432" cy="523220"/>
          </a:xfrm>
          <a:prstGeom prst="rect">
            <a:avLst/>
          </a:prstGeom>
          <a:noFill/>
        </p:spPr>
        <p:txBody>
          <a:bodyPr wrap="square" rtlCol="0">
            <a:spAutoFit/>
          </a:bodyPr>
          <a:lstStyle/>
          <a:p>
            <a:r>
              <a:rPr lang="bn-BD" sz="2800" b="1" dirty="0" smtClean="0">
                <a:effectLst>
                  <a:outerShdw blurRad="38100" dist="38100" dir="2700000" algn="tl">
                    <a:srgbClr val="000000">
                      <a:alpha val="43137"/>
                    </a:srgbClr>
                  </a:outerShdw>
                </a:effectLst>
                <a:latin typeface="NikoshBAN" pitchFamily="2" charset="0"/>
                <a:cs typeface="NikoshBAN" pitchFamily="2" charset="0"/>
              </a:rPr>
              <a:t>কি চাষ করলে মাটিতে নাইট্রজেনের ঘাটতি কম হয়</a:t>
            </a:r>
            <a:r>
              <a:rPr lang="bn-IN" sz="2800" b="1" dirty="0" smtClean="0">
                <a:effectLst>
                  <a:outerShdw blurRad="38100" dist="38100" dir="2700000" algn="tl">
                    <a:srgbClr val="000000">
                      <a:alpha val="43137"/>
                    </a:srgbClr>
                  </a:outerShdw>
                </a:effectLst>
                <a:latin typeface="NikoshBAN" pitchFamily="2" charset="0"/>
                <a:cs typeface="NikoshBAN" pitchFamily="2" charset="0"/>
              </a:rPr>
              <a:t>? </a:t>
            </a:r>
            <a:endParaRPr lang="en-US" sz="2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9" name="Flowchart: Connector 8"/>
          <p:cNvSpPr/>
          <p:nvPr/>
        </p:nvSpPr>
        <p:spPr>
          <a:xfrm>
            <a:off x="4038600" y="144780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ক</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0" name="TextBox 9"/>
          <p:cNvSpPr txBox="1"/>
          <p:nvPr/>
        </p:nvSpPr>
        <p:spPr>
          <a:xfrm>
            <a:off x="4419600" y="1447800"/>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আলু</a:t>
            </a:r>
            <a:endParaRPr lang="en-US" sz="2000" dirty="0">
              <a:latin typeface="NikoshBAN" pitchFamily="2" charset="0"/>
              <a:cs typeface="NikoshBAN" pitchFamily="2" charset="0"/>
            </a:endParaRPr>
          </a:p>
        </p:txBody>
      </p:sp>
      <p:sp>
        <p:nvSpPr>
          <p:cNvPr id="11" name="Flowchart: Connector 10"/>
          <p:cNvSpPr/>
          <p:nvPr/>
        </p:nvSpPr>
        <p:spPr>
          <a:xfrm>
            <a:off x="5732253" y="144780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খ</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2" name="TextBox 11"/>
          <p:cNvSpPr txBox="1"/>
          <p:nvPr/>
        </p:nvSpPr>
        <p:spPr>
          <a:xfrm>
            <a:off x="6113253" y="1447800"/>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পটল</a:t>
            </a:r>
            <a:endParaRPr lang="en-US" sz="2000" dirty="0">
              <a:latin typeface="NikoshBAN" pitchFamily="2" charset="0"/>
              <a:cs typeface="NikoshBAN" pitchFamily="2" charset="0"/>
            </a:endParaRPr>
          </a:p>
        </p:txBody>
      </p:sp>
      <p:sp>
        <p:nvSpPr>
          <p:cNvPr id="13" name="Flowchart: Connector 12"/>
          <p:cNvSpPr/>
          <p:nvPr/>
        </p:nvSpPr>
        <p:spPr>
          <a:xfrm>
            <a:off x="4038600" y="190500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গ</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4" name="TextBox 13"/>
          <p:cNvSpPr txBox="1"/>
          <p:nvPr/>
        </p:nvSpPr>
        <p:spPr>
          <a:xfrm>
            <a:off x="4419600" y="1905000"/>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ধৈঞ্চা</a:t>
            </a:r>
            <a:endParaRPr lang="en-US" sz="2000" dirty="0">
              <a:latin typeface="NikoshBAN" pitchFamily="2" charset="0"/>
              <a:cs typeface="NikoshBAN" pitchFamily="2" charset="0"/>
            </a:endParaRPr>
          </a:p>
        </p:txBody>
      </p:sp>
      <p:sp>
        <p:nvSpPr>
          <p:cNvPr id="15" name="Flowchart: Connector 14"/>
          <p:cNvSpPr/>
          <p:nvPr/>
        </p:nvSpPr>
        <p:spPr>
          <a:xfrm>
            <a:off x="5732253" y="190500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ঘ</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6" name="TextBox 15"/>
          <p:cNvSpPr txBox="1"/>
          <p:nvPr/>
        </p:nvSpPr>
        <p:spPr>
          <a:xfrm>
            <a:off x="6113253" y="1905000"/>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ধান</a:t>
            </a:r>
            <a:endParaRPr lang="en-US" sz="2000" dirty="0">
              <a:latin typeface="NikoshBAN" pitchFamily="2" charset="0"/>
              <a:cs typeface="NikoshBAN" pitchFamily="2"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flipV="1">
            <a:off x="3251845" y="1804046"/>
            <a:ext cx="685801" cy="887711"/>
          </a:xfrm>
          <a:prstGeom prst="rect">
            <a:avLst/>
          </a:prstGeom>
        </p:spPr>
      </p:pic>
      <p:sp>
        <p:nvSpPr>
          <p:cNvPr id="18" name="12-Point Star 17"/>
          <p:cNvSpPr/>
          <p:nvPr/>
        </p:nvSpPr>
        <p:spPr>
          <a:xfrm>
            <a:off x="753122" y="2438400"/>
            <a:ext cx="533400" cy="609600"/>
          </a:xfrm>
          <a:prstGeom prst="star12">
            <a:avLst>
              <a:gd name="adj" fmla="val 12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19" name="TextBox 18"/>
          <p:cNvSpPr txBox="1"/>
          <p:nvPr/>
        </p:nvSpPr>
        <p:spPr>
          <a:xfrm>
            <a:off x="1286521" y="2590800"/>
            <a:ext cx="7188931" cy="954107"/>
          </a:xfrm>
          <a:prstGeom prst="rect">
            <a:avLst/>
          </a:prstGeom>
          <a:noFill/>
        </p:spPr>
        <p:txBody>
          <a:bodyPr wrap="square" rtlCol="0">
            <a:spAutoFit/>
          </a:bodyPr>
          <a:lstStyle/>
          <a:p>
            <a:r>
              <a:rPr lang="bn-BD" sz="2800" b="1" dirty="0" smtClean="0">
                <a:effectLst>
                  <a:outerShdw blurRad="38100" dist="38100" dir="2700000" algn="tl">
                    <a:srgbClr val="000000">
                      <a:alpha val="43137"/>
                    </a:srgbClr>
                  </a:outerShdw>
                </a:effectLst>
                <a:latin typeface="NikoshBAN" pitchFamily="2" charset="0"/>
                <a:cs typeface="NikoshBAN" pitchFamily="2" charset="0"/>
              </a:rPr>
              <a:t>শুটি জাতীয় ফসল চাষের পর নাইট্রোজেন সারের মাত্রা কতটুকু কমানো যায়</a:t>
            </a:r>
            <a:r>
              <a:rPr lang="bn-IN" sz="2800" b="1" dirty="0" smtClean="0">
                <a:effectLst>
                  <a:outerShdw blurRad="38100" dist="38100" dir="2700000" algn="tl">
                    <a:srgbClr val="000000">
                      <a:alpha val="43137"/>
                    </a:srgbClr>
                  </a:outerShdw>
                </a:effectLst>
                <a:latin typeface="NikoshBAN" pitchFamily="2" charset="0"/>
                <a:cs typeface="NikoshBAN" pitchFamily="2" charset="0"/>
              </a:rPr>
              <a:t>? </a:t>
            </a:r>
            <a:endParaRPr lang="en-US" sz="2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20" name="Flowchart: Connector 19"/>
          <p:cNvSpPr/>
          <p:nvPr/>
        </p:nvSpPr>
        <p:spPr>
          <a:xfrm>
            <a:off x="4114800" y="322289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ক</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1" name="TextBox 20"/>
          <p:cNvSpPr txBox="1"/>
          <p:nvPr/>
        </p:nvSpPr>
        <p:spPr>
          <a:xfrm>
            <a:off x="4495799" y="3222899"/>
            <a:ext cx="1219201" cy="400110"/>
          </a:xfrm>
          <a:prstGeom prst="rect">
            <a:avLst/>
          </a:prstGeom>
          <a:noFill/>
        </p:spPr>
        <p:txBody>
          <a:bodyPr wrap="square" rtlCol="0">
            <a:spAutoFit/>
          </a:bodyPr>
          <a:lstStyle/>
          <a:p>
            <a:r>
              <a:rPr lang="bn-BD" sz="2000" dirty="0" smtClean="0">
                <a:latin typeface="NikoshBAN" pitchFamily="2" charset="0"/>
                <a:cs typeface="NikoshBAN" pitchFamily="2" charset="0"/>
              </a:rPr>
              <a:t>৮-১০ কেজি</a:t>
            </a:r>
            <a:endParaRPr lang="en-US" sz="2000" dirty="0">
              <a:latin typeface="NikoshBAN" pitchFamily="2" charset="0"/>
              <a:cs typeface="NikoshBAN" pitchFamily="2" charset="0"/>
            </a:endParaRPr>
          </a:p>
        </p:txBody>
      </p:sp>
      <p:sp>
        <p:nvSpPr>
          <p:cNvPr id="22" name="Flowchart: Connector 21"/>
          <p:cNvSpPr/>
          <p:nvPr/>
        </p:nvSpPr>
        <p:spPr>
          <a:xfrm>
            <a:off x="4114800" y="375629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খ</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3" name="TextBox 22"/>
          <p:cNvSpPr txBox="1"/>
          <p:nvPr/>
        </p:nvSpPr>
        <p:spPr>
          <a:xfrm>
            <a:off x="4495800" y="3756299"/>
            <a:ext cx="1236453" cy="400110"/>
          </a:xfrm>
          <a:prstGeom prst="rect">
            <a:avLst/>
          </a:prstGeom>
          <a:noFill/>
        </p:spPr>
        <p:txBody>
          <a:bodyPr wrap="square" rtlCol="0">
            <a:spAutoFit/>
          </a:bodyPr>
          <a:lstStyle/>
          <a:p>
            <a:r>
              <a:rPr lang="bn-BD" sz="2000" dirty="0" smtClean="0">
                <a:latin typeface="NikoshBAN" pitchFamily="2" charset="0"/>
                <a:cs typeface="NikoshBAN" pitchFamily="2" charset="0"/>
              </a:rPr>
              <a:t>২০-২২ কেজি</a:t>
            </a:r>
            <a:endParaRPr lang="en-US" sz="2000" dirty="0">
              <a:latin typeface="NikoshBAN" pitchFamily="2" charset="0"/>
              <a:cs typeface="NikoshBAN" pitchFamily="2" charset="0"/>
            </a:endParaRPr>
          </a:p>
        </p:txBody>
      </p:sp>
      <p:sp>
        <p:nvSpPr>
          <p:cNvPr id="24" name="Flowchart: Connector 23"/>
          <p:cNvSpPr/>
          <p:nvPr/>
        </p:nvSpPr>
        <p:spPr>
          <a:xfrm>
            <a:off x="5791200" y="320040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গ</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5" name="TextBox 24"/>
          <p:cNvSpPr txBox="1"/>
          <p:nvPr/>
        </p:nvSpPr>
        <p:spPr>
          <a:xfrm>
            <a:off x="6172200" y="3208983"/>
            <a:ext cx="1905000" cy="414026"/>
          </a:xfrm>
          <a:prstGeom prst="rect">
            <a:avLst/>
          </a:prstGeom>
          <a:noFill/>
        </p:spPr>
        <p:txBody>
          <a:bodyPr wrap="square" rtlCol="0">
            <a:spAutoFit/>
          </a:bodyPr>
          <a:lstStyle/>
          <a:p>
            <a:r>
              <a:rPr lang="bn-BD" sz="2000" dirty="0" smtClean="0">
                <a:latin typeface="NikoshBAN" pitchFamily="2" charset="0"/>
                <a:cs typeface="NikoshBAN" pitchFamily="2" charset="0"/>
              </a:rPr>
              <a:t>১৫-২০ কেজি</a:t>
            </a:r>
            <a:endParaRPr lang="en-US" sz="2000" dirty="0">
              <a:latin typeface="NikoshBAN" pitchFamily="2" charset="0"/>
              <a:cs typeface="NikoshBAN" pitchFamily="2" charset="0"/>
            </a:endParaRPr>
          </a:p>
        </p:txBody>
      </p:sp>
      <p:sp>
        <p:nvSpPr>
          <p:cNvPr id="26" name="Flowchart: Connector 25"/>
          <p:cNvSpPr/>
          <p:nvPr/>
        </p:nvSpPr>
        <p:spPr>
          <a:xfrm>
            <a:off x="5791200" y="3785176"/>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ঘ</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7" name="TextBox 26"/>
          <p:cNvSpPr txBox="1"/>
          <p:nvPr/>
        </p:nvSpPr>
        <p:spPr>
          <a:xfrm>
            <a:off x="6248400" y="3754398"/>
            <a:ext cx="1447800" cy="408692"/>
          </a:xfrm>
          <a:prstGeom prst="rect">
            <a:avLst/>
          </a:prstGeom>
          <a:noFill/>
        </p:spPr>
        <p:txBody>
          <a:bodyPr wrap="square" rtlCol="0">
            <a:spAutoFit/>
          </a:bodyPr>
          <a:lstStyle/>
          <a:p>
            <a:r>
              <a:rPr lang="bn-BD" sz="2000" dirty="0" smtClean="0">
                <a:latin typeface="NikoshBAN" pitchFamily="2" charset="0"/>
                <a:cs typeface="NikoshBAN" pitchFamily="2" charset="0"/>
              </a:rPr>
              <a:t>২২-২৫ কেজি</a:t>
            </a:r>
            <a:endParaRPr lang="en-US" sz="2000" dirty="0">
              <a:latin typeface="NikoshBAN" pitchFamily="2" charset="0"/>
              <a:cs typeface="NikoshBAN" pitchFamily="2"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flipV="1">
            <a:off x="3278910" y="3104058"/>
            <a:ext cx="654468" cy="847153"/>
          </a:xfrm>
          <a:prstGeom prst="rect">
            <a:avLst/>
          </a:prstGeom>
        </p:spPr>
      </p:pic>
      <p:sp>
        <p:nvSpPr>
          <p:cNvPr id="29" name="12-Point Star 28"/>
          <p:cNvSpPr/>
          <p:nvPr/>
        </p:nvSpPr>
        <p:spPr>
          <a:xfrm>
            <a:off x="753122" y="4354604"/>
            <a:ext cx="533400" cy="609600"/>
          </a:xfrm>
          <a:prstGeom prst="star12">
            <a:avLst>
              <a:gd name="adj" fmla="val 12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30" name="TextBox 29"/>
          <p:cNvSpPr txBox="1"/>
          <p:nvPr/>
        </p:nvSpPr>
        <p:spPr>
          <a:xfrm>
            <a:off x="1286521" y="4507004"/>
            <a:ext cx="7188931" cy="954107"/>
          </a:xfrm>
          <a:prstGeom prst="rect">
            <a:avLst/>
          </a:prstGeom>
          <a:noFill/>
        </p:spPr>
        <p:txBody>
          <a:bodyPr wrap="square" rtlCol="0">
            <a:spAutoFit/>
          </a:bodyPr>
          <a:lstStyle/>
          <a:p>
            <a:r>
              <a:rPr lang="bn-BD" sz="2800" b="1" dirty="0" smtClean="0">
                <a:effectLst>
                  <a:outerShdw blurRad="38100" dist="38100" dir="2700000" algn="tl">
                    <a:srgbClr val="000000">
                      <a:alpha val="43137"/>
                    </a:srgbClr>
                  </a:outerShdw>
                </a:effectLst>
                <a:latin typeface="NikoshBAN" pitchFamily="2" charset="0"/>
                <a:cs typeface="NikoshBAN" pitchFamily="2" charset="0"/>
              </a:rPr>
              <a:t>এলসিসি ব্যবহারের মাধমে ইউরিয়া সার প্রয়োগ করলে রোপা আমনে শতকরা কত ভাগ ইউরিয়া কম লাগে</a:t>
            </a:r>
            <a:r>
              <a:rPr lang="bn-IN" sz="2800" b="1" dirty="0" smtClean="0">
                <a:effectLst>
                  <a:outerShdw blurRad="38100" dist="38100" dir="2700000" algn="tl">
                    <a:srgbClr val="000000">
                      <a:alpha val="43137"/>
                    </a:srgbClr>
                  </a:outerShdw>
                </a:effectLst>
                <a:latin typeface="NikoshBAN" pitchFamily="2" charset="0"/>
                <a:cs typeface="NikoshBAN" pitchFamily="2" charset="0"/>
              </a:rPr>
              <a:t>? </a:t>
            </a:r>
            <a:endParaRPr lang="en-US" sz="2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31" name="Flowchart: Connector 30"/>
          <p:cNvSpPr/>
          <p:nvPr/>
        </p:nvSpPr>
        <p:spPr>
          <a:xfrm>
            <a:off x="4114800" y="546060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ক</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2" name="TextBox 31"/>
          <p:cNvSpPr txBox="1"/>
          <p:nvPr/>
        </p:nvSpPr>
        <p:spPr>
          <a:xfrm>
            <a:off x="4495799" y="5460609"/>
            <a:ext cx="1219201" cy="400110"/>
          </a:xfrm>
          <a:prstGeom prst="rect">
            <a:avLst/>
          </a:prstGeom>
          <a:noFill/>
        </p:spPr>
        <p:txBody>
          <a:bodyPr wrap="square" rtlCol="0">
            <a:spAutoFit/>
          </a:bodyPr>
          <a:lstStyle/>
          <a:p>
            <a:r>
              <a:rPr lang="bn-BD" sz="2000" dirty="0" smtClean="0">
                <a:latin typeface="NikoshBAN" pitchFamily="2" charset="0"/>
                <a:cs typeface="NikoshBAN" pitchFamily="2" charset="0"/>
              </a:rPr>
              <a:t>১০ ভাগ</a:t>
            </a:r>
            <a:endParaRPr lang="en-US" sz="2000" dirty="0">
              <a:latin typeface="NikoshBAN" pitchFamily="2" charset="0"/>
              <a:cs typeface="NikoshBAN" pitchFamily="2" charset="0"/>
            </a:endParaRPr>
          </a:p>
        </p:txBody>
      </p:sp>
      <p:sp>
        <p:nvSpPr>
          <p:cNvPr id="33" name="Flowchart: Connector 32"/>
          <p:cNvSpPr/>
          <p:nvPr/>
        </p:nvSpPr>
        <p:spPr>
          <a:xfrm>
            <a:off x="4114800" y="599400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খ</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4" name="TextBox 33"/>
          <p:cNvSpPr txBox="1"/>
          <p:nvPr/>
        </p:nvSpPr>
        <p:spPr>
          <a:xfrm>
            <a:off x="4495800" y="5994009"/>
            <a:ext cx="1236453" cy="400110"/>
          </a:xfrm>
          <a:prstGeom prst="rect">
            <a:avLst/>
          </a:prstGeom>
          <a:noFill/>
        </p:spPr>
        <p:txBody>
          <a:bodyPr wrap="square" rtlCol="0">
            <a:spAutoFit/>
          </a:bodyPr>
          <a:lstStyle/>
          <a:p>
            <a:r>
              <a:rPr lang="bn-BD" sz="2000" dirty="0" smtClean="0">
                <a:latin typeface="NikoshBAN" pitchFamily="2" charset="0"/>
                <a:cs typeface="NikoshBAN" pitchFamily="2" charset="0"/>
              </a:rPr>
              <a:t>২০ ভাগ</a:t>
            </a:r>
            <a:endParaRPr lang="en-US" sz="2000" dirty="0">
              <a:latin typeface="NikoshBAN" pitchFamily="2" charset="0"/>
              <a:cs typeface="NikoshBAN" pitchFamily="2" charset="0"/>
            </a:endParaRPr>
          </a:p>
        </p:txBody>
      </p:sp>
      <p:sp>
        <p:nvSpPr>
          <p:cNvPr id="35" name="Flowchart: Connector 34"/>
          <p:cNvSpPr/>
          <p:nvPr/>
        </p:nvSpPr>
        <p:spPr>
          <a:xfrm>
            <a:off x="5791200" y="543811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গ</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6" name="TextBox 35"/>
          <p:cNvSpPr txBox="1"/>
          <p:nvPr/>
        </p:nvSpPr>
        <p:spPr>
          <a:xfrm>
            <a:off x="6172200" y="5446693"/>
            <a:ext cx="1905000" cy="414026"/>
          </a:xfrm>
          <a:prstGeom prst="rect">
            <a:avLst/>
          </a:prstGeom>
          <a:noFill/>
        </p:spPr>
        <p:txBody>
          <a:bodyPr wrap="square" rtlCol="0">
            <a:spAutoFit/>
          </a:bodyPr>
          <a:lstStyle/>
          <a:p>
            <a:r>
              <a:rPr lang="bn-BD" sz="2000" dirty="0" smtClean="0">
                <a:latin typeface="NikoshBAN" pitchFamily="2" charset="0"/>
                <a:cs typeface="NikoshBAN" pitchFamily="2" charset="0"/>
              </a:rPr>
              <a:t>১৫ ভাগ</a:t>
            </a:r>
            <a:endParaRPr lang="en-US" sz="2000" dirty="0">
              <a:latin typeface="NikoshBAN" pitchFamily="2" charset="0"/>
              <a:cs typeface="NikoshBAN" pitchFamily="2" charset="0"/>
            </a:endParaRPr>
          </a:p>
        </p:txBody>
      </p:sp>
      <p:sp>
        <p:nvSpPr>
          <p:cNvPr id="37" name="Flowchart: Connector 36"/>
          <p:cNvSpPr/>
          <p:nvPr/>
        </p:nvSpPr>
        <p:spPr>
          <a:xfrm>
            <a:off x="5791200" y="6022886"/>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ঘ</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8" name="TextBox 37"/>
          <p:cNvSpPr txBox="1"/>
          <p:nvPr/>
        </p:nvSpPr>
        <p:spPr>
          <a:xfrm>
            <a:off x="6248400" y="5992108"/>
            <a:ext cx="1447800" cy="408692"/>
          </a:xfrm>
          <a:prstGeom prst="rect">
            <a:avLst/>
          </a:prstGeom>
          <a:noFill/>
        </p:spPr>
        <p:txBody>
          <a:bodyPr wrap="square" rtlCol="0">
            <a:spAutoFit/>
          </a:bodyPr>
          <a:lstStyle/>
          <a:p>
            <a:r>
              <a:rPr lang="bn-BD" sz="2000" dirty="0" smtClean="0">
                <a:latin typeface="NikoshBAN" pitchFamily="2" charset="0"/>
                <a:cs typeface="NikoshBAN" pitchFamily="2" charset="0"/>
              </a:rPr>
              <a:t>২৫ ভাগ</a:t>
            </a:r>
            <a:endParaRPr lang="en-US" sz="2000" dirty="0">
              <a:latin typeface="NikoshBAN" pitchFamily="2" charset="0"/>
              <a:cs typeface="NikoshBAN" pitchFamily="2" charset="0"/>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flipV="1">
            <a:off x="5336649" y="6025862"/>
            <a:ext cx="365310" cy="472863"/>
          </a:xfrm>
          <a:prstGeom prst="rect">
            <a:avLst/>
          </a:prstGeom>
        </p:spPr>
      </p:pic>
      <p:sp>
        <p:nvSpPr>
          <p:cNvPr id="2" name="Rounded Rectangle 1"/>
          <p:cNvSpPr/>
          <p:nvPr/>
        </p:nvSpPr>
        <p:spPr>
          <a:xfrm>
            <a:off x="281436" y="660976"/>
            <a:ext cx="8428726" cy="6248400"/>
          </a:xfrm>
          <a:prstGeom prst="round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2" name="12-Point Star 61"/>
          <p:cNvSpPr/>
          <p:nvPr/>
        </p:nvSpPr>
        <p:spPr>
          <a:xfrm>
            <a:off x="891161" y="1009081"/>
            <a:ext cx="533400" cy="609600"/>
          </a:xfrm>
          <a:prstGeom prst="star12">
            <a:avLst>
              <a:gd name="adj" fmla="val 12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63" name="TextBox 62"/>
          <p:cNvSpPr txBox="1"/>
          <p:nvPr/>
        </p:nvSpPr>
        <p:spPr>
          <a:xfrm>
            <a:off x="1377583" y="1053015"/>
            <a:ext cx="6236432" cy="954107"/>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bn-BD" sz="2800" b="1" dirty="0" smtClean="0">
                <a:effectLst>
                  <a:outerShdw blurRad="38100" dist="38100" dir="2700000" algn="tl">
                    <a:srgbClr val="000000">
                      <a:alpha val="43137"/>
                    </a:srgbClr>
                  </a:outerShdw>
                </a:effectLst>
                <a:latin typeface="NikoshBAN" pitchFamily="2" charset="0"/>
                <a:cs typeface="NikoshBAN" pitchFamily="2" charset="0"/>
              </a:rPr>
              <a:t>দানাদার ইউরিয়ার পরিবর্তে গুটি ইউরিয়া ব্যবহার করলে শতকরা কত ভাগ নাইট্রোজেন সাশ্রয় হয়</a:t>
            </a:r>
            <a:r>
              <a:rPr lang="bn-IN" sz="2800" b="1" dirty="0" smtClean="0">
                <a:effectLst>
                  <a:outerShdw blurRad="38100" dist="38100" dir="2700000" algn="tl">
                    <a:srgbClr val="000000">
                      <a:alpha val="43137"/>
                    </a:srgbClr>
                  </a:outerShdw>
                </a:effectLst>
                <a:latin typeface="NikoshBAN" pitchFamily="2" charset="0"/>
                <a:cs typeface="NikoshBAN" pitchFamily="2" charset="0"/>
              </a:rPr>
              <a:t>? </a:t>
            </a:r>
            <a:endParaRPr lang="en-US" sz="2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64" name="Flowchart: Connector 63"/>
          <p:cNvSpPr/>
          <p:nvPr/>
        </p:nvSpPr>
        <p:spPr>
          <a:xfrm>
            <a:off x="4243961" y="199967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ক</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65" name="TextBox 64"/>
          <p:cNvSpPr txBox="1"/>
          <p:nvPr/>
        </p:nvSpPr>
        <p:spPr>
          <a:xfrm>
            <a:off x="4624961" y="1999679"/>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১৫ ভাগ</a:t>
            </a:r>
            <a:endParaRPr lang="en-US" sz="2000" dirty="0">
              <a:latin typeface="NikoshBAN" pitchFamily="2" charset="0"/>
              <a:cs typeface="NikoshBAN" pitchFamily="2" charset="0"/>
            </a:endParaRPr>
          </a:p>
        </p:txBody>
      </p:sp>
      <p:sp>
        <p:nvSpPr>
          <p:cNvPr id="66" name="Flowchart: Connector 65"/>
          <p:cNvSpPr/>
          <p:nvPr/>
        </p:nvSpPr>
        <p:spPr>
          <a:xfrm>
            <a:off x="5937614" y="199967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খ</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67" name="TextBox 66"/>
          <p:cNvSpPr txBox="1"/>
          <p:nvPr/>
        </p:nvSpPr>
        <p:spPr>
          <a:xfrm>
            <a:off x="6318614" y="1999679"/>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২০ ভাগ</a:t>
            </a:r>
            <a:endParaRPr lang="en-US" sz="2000" dirty="0">
              <a:latin typeface="NikoshBAN" pitchFamily="2" charset="0"/>
              <a:cs typeface="NikoshBAN" pitchFamily="2" charset="0"/>
            </a:endParaRPr>
          </a:p>
        </p:txBody>
      </p:sp>
      <p:sp>
        <p:nvSpPr>
          <p:cNvPr id="68" name="Flowchart: Connector 67"/>
          <p:cNvSpPr/>
          <p:nvPr/>
        </p:nvSpPr>
        <p:spPr>
          <a:xfrm>
            <a:off x="4243961" y="245687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গ</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69" name="TextBox 68"/>
          <p:cNvSpPr txBox="1"/>
          <p:nvPr/>
        </p:nvSpPr>
        <p:spPr>
          <a:xfrm>
            <a:off x="4624961" y="2456879"/>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২৫ ভাগ</a:t>
            </a:r>
            <a:endParaRPr lang="en-US" sz="2000" dirty="0">
              <a:latin typeface="NikoshBAN" pitchFamily="2" charset="0"/>
              <a:cs typeface="NikoshBAN" pitchFamily="2" charset="0"/>
            </a:endParaRPr>
          </a:p>
        </p:txBody>
      </p:sp>
      <p:sp>
        <p:nvSpPr>
          <p:cNvPr id="70" name="Flowchart: Connector 69"/>
          <p:cNvSpPr/>
          <p:nvPr/>
        </p:nvSpPr>
        <p:spPr>
          <a:xfrm>
            <a:off x="5937614" y="2456879"/>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ঘ</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71" name="TextBox 70"/>
          <p:cNvSpPr txBox="1"/>
          <p:nvPr/>
        </p:nvSpPr>
        <p:spPr>
          <a:xfrm>
            <a:off x="6318614" y="2456879"/>
            <a:ext cx="1295400" cy="400110"/>
          </a:xfrm>
          <a:prstGeom prst="rect">
            <a:avLst/>
          </a:prstGeom>
          <a:noFill/>
        </p:spPr>
        <p:txBody>
          <a:bodyPr wrap="square" rtlCol="0">
            <a:spAutoFit/>
          </a:bodyPr>
          <a:lstStyle/>
          <a:p>
            <a:r>
              <a:rPr lang="bn-BD" sz="2000" dirty="0" smtClean="0">
                <a:latin typeface="NikoshBAN" pitchFamily="2" charset="0"/>
                <a:cs typeface="NikoshBAN" pitchFamily="2" charset="0"/>
              </a:rPr>
              <a:t>৩০ ভাগ</a:t>
            </a:r>
            <a:endParaRPr lang="en-US" sz="2000" dirty="0">
              <a:latin typeface="NikoshBAN" pitchFamily="2" charset="0"/>
              <a:cs typeface="NikoshBAN" pitchFamily="2" charset="0"/>
            </a:endParaRPr>
          </a:p>
        </p:txBody>
      </p:sp>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flipV="1">
            <a:off x="3457206" y="2355925"/>
            <a:ext cx="685801" cy="887711"/>
          </a:xfrm>
          <a:prstGeom prst="rect">
            <a:avLst/>
          </a:prstGeom>
        </p:spPr>
      </p:pic>
      <p:sp>
        <p:nvSpPr>
          <p:cNvPr id="73" name="12-Point Star 72"/>
          <p:cNvSpPr/>
          <p:nvPr/>
        </p:nvSpPr>
        <p:spPr>
          <a:xfrm>
            <a:off x="891161" y="3275548"/>
            <a:ext cx="533400" cy="609600"/>
          </a:xfrm>
          <a:prstGeom prst="star12">
            <a:avLst>
              <a:gd name="adj" fmla="val 12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ikoshBAN" pitchFamily="2" charset="0"/>
              <a:cs typeface="NikoshBAN" pitchFamily="2" charset="0"/>
            </a:endParaRPr>
          </a:p>
        </p:txBody>
      </p:sp>
      <p:sp>
        <p:nvSpPr>
          <p:cNvPr id="74" name="TextBox 73"/>
          <p:cNvSpPr txBox="1"/>
          <p:nvPr/>
        </p:nvSpPr>
        <p:spPr>
          <a:xfrm>
            <a:off x="1377583" y="3319481"/>
            <a:ext cx="4314178" cy="528107"/>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bn-BD" sz="2800" b="1" dirty="0" smtClean="0">
                <a:effectLst>
                  <a:outerShdw blurRad="38100" dist="38100" dir="2700000" algn="tl">
                    <a:srgbClr val="000000">
                      <a:alpha val="43137"/>
                    </a:srgbClr>
                  </a:outerShdw>
                </a:effectLst>
                <a:latin typeface="NikoshBAN" pitchFamily="2" charset="0"/>
                <a:cs typeface="NikoshBAN" pitchFamily="2" charset="0"/>
              </a:rPr>
              <a:t>গুটি ইউরিয়া ব্যবহারের সুফল হল-</a:t>
            </a:r>
            <a:r>
              <a:rPr lang="bn-IN" sz="2800" b="1" dirty="0" smtClean="0">
                <a:effectLst>
                  <a:outerShdw blurRad="38100" dist="38100" dir="2700000" algn="tl">
                    <a:srgbClr val="000000">
                      <a:alpha val="43137"/>
                    </a:srgbClr>
                  </a:outerShdw>
                </a:effectLst>
                <a:latin typeface="NikoshBAN" pitchFamily="2" charset="0"/>
                <a:cs typeface="NikoshBAN" pitchFamily="2" charset="0"/>
              </a:rPr>
              <a:t> </a:t>
            </a:r>
            <a:endParaRPr lang="en-US" sz="2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3" name="TextBox 2"/>
          <p:cNvSpPr txBox="1"/>
          <p:nvPr/>
        </p:nvSpPr>
        <p:spPr>
          <a:xfrm>
            <a:off x="4091561" y="3885147"/>
            <a:ext cx="1998453"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en-US"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i</a:t>
            </a:r>
            <a:r>
              <a:rPr lang="en-US"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BD"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পরিমাণে কম লাগে</a:t>
            </a:r>
            <a:endParaRPr lang="en-US"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5" name="TextBox 74"/>
          <p:cNvSpPr txBox="1"/>
          <p:nvPr/>
        </p:nvSpPr>
        <p:spPr>
          <a:xfrm>
            <a:off x="4091561" y="4398925"/>
            <a:ext cx="1998453"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(ii) </a:t>
            </a:r>
            <a:r>
              <a:rPr lang="bn-BD"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অপচয় কম হয়</a:t>
            </a:r>
            <a:endParaRPr lang="en-US"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6" name="TextBox 75"/>
          <p:cNvSpPr txBox="1"/>
          <p:nvPr/>
        </p:nvSpPr>
        <p:spPr>
          <a:xfrm>
            <a:off x="4091561" y="4872358"/>
            <a:ext cx="1998453"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(iii) </a:t>
            </a:r>
            <a:r>
              <a:rPr lang="bn-BD"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ফলন বেশী হয়</a:t>
            </a:r>
            <a:endParaRPr lang="en-US"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7" name="TextBox 76"/>
          <p:cNvSpPr txBox="1"/>
          <p:nvPr/>
        </p:nvSpPr>
        <p:spPr>
          <a:xfrm>
            <a:off x="1824453" y="5737449"/>
            <a:ext cx="935226" cy="369332"/>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a:t>
            </a:r>
            <a:r>
              <a:rPr lang="en-US" dirty="0" err="1" smtClean="0">
                <a:latin typeface="NikoshBAN" panose="02000000000000000000" pitchFamily="2" charset="0"/>
                <a:cs typeface="NikoshBAN" panose="02000000000000000000" pitchFamily="2" charset="0"/>
              </a:rPr>
              <a:t>i</a:t>
            </a:r>
            <a:r>
              <a:rPr lang="en-US" dirty="0" smtClean="0">
                <a:latin typeface="NikoshBAN" panose="02000000000000000000" pitchFamily="2" charset="0"/>
                <a:cs typeface="NikoshBAN" panose="02000000000000000000" pitchFamily="2" charset="0"/>
              </a:rPr>
              <a:t>) </a:t>
            </a:r>
            <a:r>
              <a:rPr lang="bn-BD" dirty="0" smtClean="0">
                <a:latin typeface="NikoshBAN" panose="02000000000000000000" pitchFamily="2" charset="0"/>
                <a:cs typeface="NikoshBAN" panose="02000000000000000000" pitchFamily="2" charset="0"/>
              </a:rPr>
              <a:t>ও </a:t>
            </a:r>
            <a:r>
              <a:rPr lang="en-US" dirty="0" smtClean="0">
                <a:latin typeface="NikoshBAN" panose="02000000000000000000" pitchFamily="2" charset="0"/>
                <a:cs typeface="NikoshBAN" panose="02000000000000000000" pitchFamily="2" charset="0"/>
              </a:rPr>
              <a:t>(ii)</a:t>
            </a:r>
            <a:endParaRPr lang="en-US" dirty="0">
              <a:latin typeface="NikoshBAN" panose="02000000000000000000" pitchFamily="2" charset="0"/>
              <a:cs typeface="NikoshBAN" panose="02000000000000000000" pitchFamily="2" charset="0"/>
            </a:endParaRPr>
          </a:p>
        </p:txBody>
      </p:sp>
      <p:sp>
        <p:nvSpPr>
          <p:cNvPr id="78" name="TextBox 77"/>
          <p:cNvSpPr txBox="1"/>
          <p:nvPr/>
        </p:nvSpPr>
        <p:spPr>
          <a:xfrm>
            <a:off x="3319204" y="5737449"/>
            <a:ext cx="1107123" cy="369332"/>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(ii) </a:t>
            </a:r>
            <a:r>
              <a:rPr lang="bn-BD" dirty="0" smtClean="0">
                <a:latin typeface="NikoshBAN" panose="02000000000000000000" pitchFamily="2" charset="0"/>
                <a:cs typeface="NikoshBAN" panose="02000000000000000000" pitchFamily="2" charset="0"/>
              </a:rPr>
              <a:t>ও </a:t>
            </a:r>
            <a:r>
              <a:rPr lang="en-US" dirty="0" smtClean="0">
                <a:latin typeface="NikoshBAN" panose="02000000000000000000" pitchFamily="2" charset="0"/>
                <a:cs typeface="NikoshBAN" panose="02000000000000000000" pitchFamily="2" charset="0"/>
              </a:rPr>
              <a:t>(iii)</a:t>
            </a:r>
            <a:endParaRPr lang="en-US" dirty="0">
              <a:latin typeface="NikoshBAN" panose="02000000000000000000" pitchFamily="2" charset="0"/>
              <a:cs typeface="NikoshBAN" panose="02000000000000000000" pitchFamily="2" charset="0"/>
            </a:endParaRPr>
          </a:p>
        </p:txBody>
      </p:sp>
      <p:sp>
        <p:nvSpPr>
          <p:cNvPr id="79" name="TextBox 78"/>
          <p:cNvSpPr txBox="1"/>
          <p:nvPr/>
        </p:nvSpPr>
        <p:spPr>
          <a:xfrm>
            <a:off x="5051564" y="5737449"/>
            <a:ext cx="1114649" cy="369332"/>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a:t>
            </a:r>
            <a:r>
              <a:rPr lang="en-US" dirty="0" err="1" smtClean="0">
                <a:latin typeface="NikoshBAN" panose="02000000000000000000" pitchFamily="2" charset="0"/>
                <a:cs typeface="NikoshBAN" panose="02000000000000000000" pitchFamily="2" charset="0"/>
              </a:rPr>
              <a:t>i</a:t>
            </a:r>
            <a:r>
              <a:rPr lang="en-US" dirty="0" smtClean="0">
                <a:latin typeface="NikoshBAN" panose="02000000000000000000" pitchFamily="2" charset="0"/>
                <a:cs typeface="NikoshBAN" panose="02000000000000000000" pitchFamily="2" charset="0"/>
              </a:rPr>
              <a:t>) </a:t>
            </a:r>
            <a:r>
              <a:rPr lang="bn-BD" dirty="0" smtClean="0">
                <a:latin typeface="NikoshBAN" panose="02000000000000000000" pitchFamily="2" charset="0"/>
                <a:cs typeface="NikoshBAN" panose="02000000000000000000" pitchFamily="2" charset="0"/>
              </a:rPr>
              <a:t>ও </a:t>
            </a:r>
            <a:r>
              <a:rPr lang="en-US" dirty="0" smtClean="0">
                <a:latin typeface="NikoshBAN" panose="02000000000000000000" pitchFamily="2" charset="0"/>
                <a:cs typeface="NikoshBAN" panose="02000000000000000000" pitchFamily="2" charset="0"/>
              </a:rPr>
              <a:t>(iii)</a:t>
            </a:r>
            <a:endParaRPr lang="en-US" dirty="0">
              <a:latin typeface="NikoshBAN" panose="02000000000000000000" pitchFamily="2" charset="0"/>
              <a:cs typeface="NikoshBAN" panose="02000000000000000000" pitchFamily="2" charset="0"/>
            </a:endParaRPr>
          </a:p>
        </p:txBody>
      </p:sp>
      <p:sp>
        <p:nvSpPr>
          <p:cNvPr id="80" name="TextBox 79"/>
          <p:cNvSpPr txBox="1"/>
          <p:nvPr/>
        </p:nvSpPr>
        <p:spPr>
          <a:xfrm>
            <a:off x="6682361" y="5743208"/>
            <a:ext cx="1752347" cy="369332"/>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a:t>
            </a:r>
            <a:r>
              <a:rPr lang="en-US" dirty="0" err="1" smtClean="0">
                <a:latin typeface="NikoshBAN" panose="02000000000000000000" pitchFamily="2" charset="0"/>
                <a:cs typeface="NikoshBAN" panose="02000000000000000000" pitchFamily="2" charset="0"/>
              </a:rPr>
              <a:t>i</a:t>
            </a:r>
            <a:r>
              <a:rPr lang="en-US" dirty="0" smtClean="0">
                <a:latin typeface="NikoshBAN" panose="02000000000000000000" pitchFamily="2" charset="0"/>
                <a:cs typeface="NikoshBAN" panose="02000000000000000000" pitchFamily="2" charset="0"/>
              </a:rPr>
              <a:t>), (ii) </a:t>
            </a:r>
            <a:r>
              <a:rPr lang="bn-BD" dirty="0" smtClean="0">
                <a:latin typeface="NikoshBAN" panose="02000000000000000000" pitchFamily="2" charset="0"/>
                <a:cs typeface="NikoshBAN" panose="02000000000000000000" pitchFamily="2" charset="0"/>
              </a:rPr>
              <a:t>ও </a:t>
            </a:r>
            <a:r>
              <a:rPr lang="en-US" dirty="0" smtClean="0">
                <a:latin typeface="NikoshBAN" panose="02000000000000000000" pitchFamily="2" charset="0"/>
                <a:cs typeface="NikoshBAN" panose="02000000000000000000" pitchFamily="2" charset="0"/>
              </a:rPr>
              <a:t>(iii)</a:t>
            </a:r>
            <a:endParaRPr lang="en-US" dirty="0">
              <a:latin typeface="NikoshBAN" panose="02000000000000000000" pitchFamily="2" charset="0"/>
              <a:cs typeface="NikoshBAN" panose="02000000000000000000" pitchFamily="2" charset="0"/>
            </a:endParaRPr>
          </a:p>
        </p:txBody>
      </p:sp>
      <p:sp>
        <p:nvSpPr>
          <p:cNvPr id="81" name="Flowchart: Connector 80"/>
          <p:cNvSpPr/>
          <p:nvPr/>
        </p:nvSpPr>
        <p:spPr>
          <a:xfrm>
            <a:off x="1377583" y="5676690"/>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ক</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82" name="Flowchart: Connector 81"/>
          <p:cNvSpPr/>
          <p:nvPr/>
        </p:nvSpPr>
        <p:spPr>
          <a:xfrm>
            <a:off x="2937354" y="5760145"/>
            <a:ext cx="257059" cy="285877"/>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খ</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83" name="Flowchart: Connector 82"/>
          <p:cNvSpPr/>
          <p:nvPr/>
        </p:nvSpPr>
        <p:spPr>
          <a:xfrm>
            <a:off x="4701161" y="5692714"/>
            <a:ext cx="304800" cy="369332"/>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a:solidFill>
                  <a:srgbClr val="FF0000"/>
                </a:solidFill>
                <a:effectLst>
                  <a:outerShdw blurRad="38100" dist="38100" dir="2700000" algn="tl">
                    <a:srgbClr val="000000">
                      <a:alpha val="43137"/>
                    </a:srgbClr>
                  </a:outerShdw>
                </a:effectLst>
                <a:latin typeface="NikoshBAN" pitchFamily="2" charset="0"/>
                <a:cs typeface="NikoshBAN" pitchFamily="2" charset="0"/>
              </a:rPr>
              <a:t>গ</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84" name="Flowchart: Connector 83"/>
          <p:cNvSpPr/>
          <p:nvPr/>
        </p:nvSpPr>
        <p:spPr>
          <a:xfrm>
            <a:off x="6301361" y="5745149"/>
            <a:ext cx="304800" cy="281464"/>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IN" b="1" dirty="0" smtClean="0">
                <a:solidFill>
                  <a:srgbClr val="FF0000"/>
                </a:solidFill>
                <a:effectLst>
                  <a:outerShdw blurRad="38100" dist="38100" dir="2700000" algn="tl">
                    <a:srgbClr val="000000">
                      <a:alpha val="43137"/>
                    </a:srgbClr>
                  </a:outerShdw>
                </a:effectLst>
                <a:latin typeface="NikoshBAN" pitchFamily="2" charset="0"/>
                <a:cs typeface="NikoshBAN" pitchFamily="2" charset="0"/>
              </a:rPr>
              <a:t>ঘ</a:t>
            </a:r>
            <a:endParaRPr lang="en-US" b="1" dirty="0">
              <a:solidFill>
                <a:srgbClr val="FF0000"/>
              </a:solidFill>
              <a:effectLst>
                <a:outerShdw blurRad="38100" dist="38100" dir="2700000" algn="tl">
                  <a:srgbClr val="000000">
                    <a:alpha val="43137"/>
                  </a:srgbClr>
                </a:outerShdw>
              </a:effectLst>
              <a:latin typeface="NikoshBAN" pitchFamily="2" charset="0"/>
              <a:cs typeface="NikoshBAN" pitchFamily="2" charset="0"/>
            </a:endParaRPr>
          </a:p>
        </p:txBody>
      </p:sp>
      <p:grpSp>
        <p:nvGrpSpPr>
          <p:cNvPr id="89" name="Group 88"/>
          <p:cNvGrpSpPr/>
          <p:nvPr/>
        </p:nvGrpSpPr>
        <p:grpSpPr>
          <a:xfrm>
            <a:off x="6128859" y="5692714"/>
            <a:ext cx="697173" cy="574167"/>
            <a:chOff x="10134600" y="2838508"/>
            <a:chExt cx="922773" cy="946668"/>
          </a:xfrm>
        </p:grpSpPr>
        <p:cxnSp>
          <p:nvCxnSpPr>
            <p:cNvPr id="86" name="Straight Connector 85"/>
            <p:cNvCxnSpPr/>
            <p:nvPr/>
          </p:nvCxnSpPr>
          <p:spPr>
            <a:xfrm>
              <a:off x="10134600" y="3301000"/>
              <a:ext cx="457200" cy="484176"/>
            </a:xfrm>
            <a:prstGeom prst="line">
              <a:avLst/>
            </a:prstGeom>
            <a:ln w="76200"/>
          </p:spPr>
          <p:style>
            <a:lnRef idx="3">
              <a:schemeClr val="dk1"/>
            </a:lnRef>
            <a:fillRef idx="0">
              <a:schemeClr val="dk1"/>
            </a:fillRef>
            <a:effectRef idx="2">
              <a:schemeClr val="dk1"/>
            </a:effectRef>
            <a:fontRef idx="minor">
              <a:schemeClr val="tx1"/>
            </a:fontRef>
          </p:style>
        </p:cxnSp>
        <p:cxnSp>
          <p:nvCxnSpPr>
            <p:cNvPr id="88" name="Straight Connector 87"/>
            <p:cNvCxnSpPr/>
            <p:nvPr/>
          </p:nvCxnSpPr>
          <p:spPr>
            <a:xfrm flipV="1">
              <a:off x="10591800" y="2838508"/>
              <a:ext cx="465573" cy="946668"/>
            </a:xfrm>
            <a:prstGeom prst="line">
              <a:avLst/>
            </a:prstGeom>
            <a:ln w="76200"/>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0528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2000"/>
                                        <p:tgtEl>
                                          <p:spTgt spid="15"/>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0-#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in)">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00"/>
                                        <p:tgtEl>
                                          <p:spTgt spid="2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0-#ppt_w/2"/>
                                          </p:val>
                                        </p:tav>
                                        <p:tav tm="100000">
                                          <p:val>
                                            <p:strVal val="#ppt_x"/>
                                          </p:val>
                                        </p:tav>
                                      </p:tavLst>
                                    </p:anim>
                                    <p:anim calcmode="lin" valueType="num">
                                      <p:cBhvr additive="base">
                                        <p:cTn id="9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circle(in)">
                                      <p:cBhvr>
                                        <p:cTn id="96" dur="2000"/>
                                        <p:tgtEl>
                                          <p:spTgt spid="29"/>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p:cTn id="104" dur="500" fill="hold"/>
                                        <p:tgtEl>
                                          <p:spTgt spid="31"/>
                                        </p:tgtEl>
                                        <p:attrNameLst>
                                          <p:attrName>ppt_w</p:attrName>
                                        </p:attrNameLst>
                                      </p:cBhvr>
                                      <p:tavLst>
                                        <p:tav tm="0">
                                          <p:val>
                                            <p:fltVal val="0"/>
                                          </p:val>
                                        </p:tav>
                                        <p:tav tm="100000">
                                          <p:val>
                                            <p:strVal val="#ppt_w"/>
                                          </p:val>
                                        </p:tav>
                                      </p:tavLst>
                                    </p:anim>
                                    <p:anim calcmode="lin" valueType="num">
                                      <p:cBhvr>
                                        <p:cTn id="105" dur="500" fill="hold"/>
                                        <p:tgtEl>
                                          <p:spTgt spid="31"/>
                                        </p:tgtEl>
                                        <p:attrNameLst>
                                          <p:attrName>ppt_h</p:attrName>
                                        </p:attrNameLst>
                                      </p:cBhvr>
                                      <p:tavLst>
                                        <p:tav tm="0">
                                          <p:val>
                                            <p:fltVal val="0"/>
                                          </p:val>
                                        </p:tav>
                                        <p:tav tm="100000">
                                          <p:val>
                                            <p:strVal val="#ppt_h"/>
                                          </p:val>
                                        </p:tav>
                                      </p:tavLst>
                                    </p:anim>
                                    <p:animEffect transition="in" filter="fade">
                                      <p:cBhvr>
                                        <p:cTn id="106" dur="500"/>
                                        <p:tgtEl>
                                          <p:spTgt spid="3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35"/>
                                        </p:tgtEl>
                                        <p:attrNameLst>
                                          <p:attrName>style.visibility</p:attrName>
                                        </p:attrNameLst>
                                      </p:cBhvr>
                                      <p:to>
                                        <p:strVal val="visible"/>
                                      </p:to>
                                    </p:set>
                                    <p:anim calcmode="lin" valueType="num">
                                      <p:cBhvr>
                                        <p:cTn id="114" dur="500" fill="hold"/>
                                        <p:tgtEl>
                                          <p:spTgt spid="35"/>
                                        </p:tgtEl>
                                        <p:attrNameLst>
                                          <p:attrName>ppt_w</p:attrName>
                                        </p:attrNameLst>
                                      </p:cBhvr>
                                      <p:tavLst>
                                        <p:tav tm="0">
                                          <p:val>
                                            <p:fltVal val="0"/>
                                          </p:val>
                                        </p:tav>
                                        <p:tav tm="100000">
                                          <p:val>
                                            <p:strVal val="#ppt_w"/>
                                          </p:val>
                                        </p:tav>
                                      </p:tavLst>
                                    </p:anim>
                                    <p:anim calcmode="lin" valueType="num">
                                      <p:cBhvr>
                                        <p:cTn id="115" dur="500" fill="hold"/>
                                        <p:tgtEl>
                                          <p:spTgt spid="35"/>
                                        </p:tgtEl>
                                        <p:attrNameLst>
                                          <p:attrName>ppt_h</p:attrName>
                                        </p:attrNameLst>
                                      </p:cBhvr>
                                      <p:tavLst>
                                        <p:tav tm="0">
                                          <p:val>
                                            <p:fltVal val="0"/>
                                          </p:val>
                                        </p:tav>
                                        <p:tav tm="100000">
                                          <p:val>
                                            <p:strVal val="#ppt_h"/>
                                          </p:val>
                                        </p:tav>
                                      </p:tavLst>
                                    </p:anim>
                                    <p:animEffect transition="in" filter="fade">
                                      <p:cBhvr>
                                        <p:cTn id="116" dur="500"/>
                                        <p:tgtEl>
                                          <p:spTgt spid="35"/>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p:cTn id="124" dur="500" fill="hold"/>
                                        <p:tgtEl>
                                          <p:spTgt spid="33"/>
                                        </p:tgtEl>
                                        <p:attrNameLst>
                                          <p:attrName>ppt_w</p:attrName>
                                        </p:attrNameLst>
                                      </p:cBhvr>
                                      <p:tavLst>
                                        <p:tav tm="0">
                                          <p:val>
                                            <p:fltVal val="0"/>
                                          </p:val>
                                        </p:tav>
                                        <p:tav tm="100000">
                                          <p:val>
                                            <p:strVal val="#ppt_w"/>
                                          </p:val>
                                        </p:tav>
                                      </p:tavLst>
                                    </p:anim>
                                    <p:anim calcmode="lin" valueType="num">
                                      <p:cBhvr>
                                        <p:cTn id="125" dur="500" fill="hold"/>
                                        <p:tgtEl>
                                          <p:spTgt spid="33"/>
                                        </p:tgtEl>
                                        <p:attrNameLst>
                                          <p:attrName>ppt_h</p:attrName>
                                        </p:attrNameLst>
                                      </p:cBhvr>
                                      <p:tavLst>
                                        <p:tav tm="0">
                                          <p:val>
                                            <p:fltVal val="0"/>
                                          </p:val>
                                        </p:tav>
                                        <p:tav tm="100000">
                                          <p:val>
                                            <p:strVal val="#ppt_h"/>
                                          </p:val>
                                        </p:tav>
                                      </p:tavLst>
                                    </p:anim>
                                    <p:animEffect transition="in" filter="fade">
                                      <p:cBhvr>
                                        <p:cTn id="126" dur="500"/>
                                        <p:tgtEl>
                                          <p:spTgt spid="33"/>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p:cTn id="129" dur="500" fill="hold"/>
                                        <p:tgtEl>
                                          <p:spTgt spid="34"/>
                                        </p:tgtEl>
                                        <p:attrNameLst>
                                          <p:attrName>ppt_w</p:attrName>
                                        </p:attrNameLst>
                                      </p:cBhvr>
                                      <p:tavLst>
                                        <p:tav tm="0">
                                          <p:val>
                                            <p:fltVal val="0"/>
                                          </p:val>
                                        </p:tav>
                                        <p:tav tm="100000">
                                          <p:val>
                                            <p:strVal val="#ppt_w"/>
                                          </p:val>
                                        </p:tav>
                                      </p:tavLst>
                                    </p:anim>
                                    <p:anim calcmode="lin" valueType="num">
                                      <p:cBhvr>
                                        <p:cTn id="130" dur="500" fill="hold"/>
                                        <p:tgtEl>
                                          <p:spTgt spid="34"/>
                                        </p:tgtEl>
                                        <p:attrNameLst>
                                          <p:attrName>ppt_h</p:attrName>
                                        </p:attrNameLst>
                                      </p:cBhvr>
                                      <p:tavLst>
                                        <p:tav tm="0">
                                          <p:val>
                                            <p:fltVal val="0"/>
                                          </p:val>
                                        </p:tav>
                                        <p:tav tm="100000">
                                          <p:val>
                                            <p:strVal val="#ppt_h"/>
                                          </p:val>
                                        </p:tav>
                                      </p:tavLst>
                                    </p:anim>
                                    <p:animEffect transition="in" filter="fade">
                                      <p:cBhvr>
                                        <p:cTn id="131" dur="500"/>
                                        <p:tgtEl>
                                          <p:spTgt spid="34"/>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p:cTn id="134" dur="500" fill="hold"/>
                                        <p:tgtEl>
                                          <p:spTgt spid="37"/>
                                        </p:tgtEl>
                                        <p:attrNameLst>
                                          <p:attrName>ppt_w</p:attrName>
                                        </p:attrNameLst>
                                      </p:cBhvr>
                                      <p:tavLst>
                                        <p:tav tm="0">
                                          <p:val>
                                            <p:fltVal val="0"/>
                                          </p:val>
                                        </p:tav>
                                        <p:tav tm="100000">
                                          <p:val>
                                            <p:strVal val="#ppt_w"/>
                                          </p:val>
                                        </p:tav>
                                      </p:tavLst>
                                    </p:anim>
                                    <p:anim calcmode="lin" valueType="num">
                                      <p:cBhvr>
                                        <p:cTn id="135" dur="500" fill="hold"/>
                                        <p:tgtEl>
                                          <p:spTgt spid="37"/>
                                        </p:tgtEl>
                                        <p:attrNameLst>
                                          <p:attrName>ppt_h</p:attrName>
                                        </p:attrNameLst>
                                      </p:cBhvr>
                                      <p:tavLst>
                                        <p:tav tm="0">
                                          <p:val>
                                            <p:fltVal val="0"/>
                                          </p:val>
                                        </p:tav>
                                        <p:tav tm="100000">
                                          <p:val>
                                            <p:strVal val="#ppt_h"/>
                                          </p:val>
                                        </p:tav>
                                      </p:tavLst>
                                    </p:anim>
                                    <p:animEffect transition="in" filter="fade">
                                      <p:cBhvr>
                                        <p:cTn id="136" dur="500"/>
                                        <p:tgtEl>
                                          <p:spTgt spid="3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500" fill="hold"/>
                                        <p:tgtEl>
                                          <p:spTgt spid="38"/>
                                        </p:tgtEl>
                                        <p:attrNameLst>
                                          <p:attrName>ppt_w</p:attrName>
                                        </p:attrNameLst>
                                      </p:cBhvr>
                                      <p:tavLst>
                                        <p:tav tm="0">
                                          <p:val>
                                            <p:fltVal val="0"/>
                                          </p:val>
                                        </p:tav>
                                        <p:tav tm="100000">
                                          <p:val>
                                            <p:strVal val="#ppt_w"/>
                                          </p:val>
                                        </p:tav>
                                      </p:tavLst>
                                    </p:anim>
                                    <p:anim calcmode="lin" valueType="num">
                                      <p:cBhvr>
                                        <p:cTn id="140" dur="500" fill="hold"/>
                                        <p:tgtEl>
                                          <p:spTgt spid="38"/>
                                        </p:tgtEl>
                                        <p:attrNameLst>
                                          <p:attrName>ppt_h</p:attrName>
                                        </p:attrNameLst>
                                      </p:cBhvr>
                                      <p:tavLst>
                                        <p:tav tm="0">
                                          <p:val>
                                            <p:fltVal val="0"/>
                                          </p:val>
                                        </p:tav>
                                        <p:tav tm="100000">
                                          <p:val>
                                            <p:strVal val="#ppt_h"/>
                                          </p:val>
                                        </p:tav>
                                      </p:tavLst>
                                    </p:anim>
                                    <p:animEffect transition="in" filter="fade">
                                      <p:cBhvr>
                                        <p:cTn id="141" dur="500"/>
                                        <p:tgtEl>
                                          <p:spTgt spid="38"/>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fade">
                                      <p:cBhvr>
                                        <p:cTn id="146" dur="1000"/>
                                        <p:tgtEl>
                                          <p:spTgt spid="39"/>
                                        </p:tgtEl>
                                      </p:cBhvr>
                                    </p:animEffect>
                                    <p:anim calcmode="lin" valueType="num">
                                      <p:cBhvr>
                                        <p:cTn id="147" dur="1000" fill="hold"/>
                                        <p:tgtEl>
                                          <p:spTgt spid="39"/>
                                        </p:tgtEl>
                                        <p:attrNameLst>
                                          <p:attrName>ppt_x</p:attrName>
                                        </p:attrNameLst>
                                      </p:cBhvr>
                                      <p:tavLst>
                                        <p:tav tm="0">
                                          <p:val>
                                            <p:strVal val="#ppt_x"/>
                                          </p:val>
                                        </p:tav>
                                        <p:tav tm="100000">
                                          <p:val>
                                            <p:strVal val="#ppt_x"/>
                                          </p:val>
                                        </p:tav>
                                      </p:tavLst>
                                    </p:anim>
                                    <p:anim calcmode="lin" valueType="num">
                                      <p:cBhvr>
                                        <p:cTn id="1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2"/>
                                        </p:tgtEl>
                                        <p:attrNameLst>
                                          <p:attrName>style.visibility</p:attrName>
                                        </p:attrNameLst>
                                      </p:cBhvr>
                                      <p:to>
                                        <p:strVal val="visible"/>
                                      </p:to>
                                    </p:set>
                                    <p:animEffect transition="in" filter="wipe(down)">
                                      <p:cBhvr>
                                        <p:cTn id="153" dur="500"/>
                                        <p:tgtEl>
                                          <p:spTgt spid="2"/>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62"/>
                                        </p:tgtEl>
                                        <p:attrNameLst>
                                          <p:attrName>style.visibility</p:attrName>
                                        </p:attrNameLst>
                                      </p:cBhvr>
                                      <p:to>
                                        <p:strVal val="visible"/>
                                      </p:to>
                                    </p:set>
                                    <p:animEffect transition="in" filter="barn(inVertical)">
                                      <p:cBhvr>
                                        <p:cTn id="158" dur="500"/>
                                        <p:tgtEl>
                                          <p:spTgt spid="62"/>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500"/>
                                        <p:tgtEl>
                                          <p:spTgt spid="64"/>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65"/>
                                        </p:tgtEl>
                                        <p:attrNameLst>
                                          <p:attrName>style.visibility</p:attrName>
                                        </p:attrNameLst>
                                      </p:cBhvr>
                                      <p:to>
                                        <p:strVal val="visible"/>
                                      </p:to>
                                    </p:set>
                                    <p:animEffect transition="in" filter="wipe(down)">
                                      <p:cBhvr>
                                        <p:cTn id="170" dur="500"/>
                                        <p:tgtEl>
                                          <p:spTgt spid="65"/>
                                        </p:tgtEl>
                                      </p:cBhvr>
                                    </p:animEffect>
                                  </p:childTnLst>
                                </p:cTn>
                              </p:par>
                            </p:childTnLst>
                          </p:cTn>
                        </p:par>
                        <p:par>
                          <p:cTn id="171" fill="hold">
                            <p:stCondLst>
                              <p:cond delay="1000"/>
                            </p:stCondLst>
                            <p:childTnLst>
                              <p:par>
                                <p:cTn id="172" presetID="22" presetClass="entr" presetSubtype="4" fill="hold" grpId="0" nodeType="afterEffect">
                                  <p:stCondLst>
                                    <p:cond delay="0"/>
                                  </p:stCondLst>
                                  <p:childTnLst>
                                    <p:set>
                                      <p:cBhvr>
                                        <p:cTn id="173" dur="1" fill="hold">
                                          <p:stCondLst>
                                            <p:cond delay="0"/>
                                          </p:stCondLst>
                                        </p:cTn>
                                        <p:tgtEl>
                                          <p:spTgt spid="66"/>
                                        </p:tgtEl>
                                        <p:attrNameLst>
                                          <p:attrName>style.visibility</p:attrName>
                                        </p:attrNameLst>
                                      </p:cBhvr>
                                      <p:to>
                                        <p:strVal val="visible"/>
                                      </p:to>
                                    </p:set>
                                    <p:animEffect transition="in" filter="wipe(down)">
                                      <p:cBhvr>
                                        <p:cTn id="174" dur="500"/>
                                        <p:tgtEl>
                                          <p:spTgt spid="66"/>
                                        </p:tgtEl>
                                      </p:cBhvr>
                                    </p:animEffect>
                                  </p:childTnLst>
                                </p:cTn>
                              </p:par>
                            </p:childTnLst>
                          </p:cTn>
                        </p:par>
                        <p:par>
                          <p:cTn id="175" fill="hold">
                            <p:stCondLst>
                              <p:cond delay="1500"/>
                            </p:stCondLst>
                            <p:childTnLst>
                              <p:par>
                                <p:cTn id="176" presetID="22" presetClass="entr" presetSubtype="4" fill="hold" grpId="0" nodeType="after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wipe(down)">
                                      <p:cBhvr>
                                        <p:cTn id="178" dur="500"/>
                                        <p:tgtEl>
                                          <p:spTgt spid="67"/>
                                        </p:tgtEl>
                                      </p:cBhvr>
                                    </p:animEffect>
                                  </p:childTnLst>
                                </p:cTn>
                              </p:par>
                            </p:childTnLst>
                          </p:cTn>
                        </p:par>
                        <p:par>
                          <p:cTn id="179" fill="hold">
                            <p:stCondLst>
                              <p:cond delay="2000"/>
                            </p:stCondLst>
                            <p:childTnLst>
                              <p:par>
                                <p:cTn id="180" presetID="22" presetClass="entr" presetSubtype="4" fill="hold" grpId="0" nodeType="after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wipe(down)">
                                      <p:cBhvr>
                                        <p:cTn id="182" dur="500"/>
                                        <p:tgtEl>
                                          <p:spTgt spid="68"/>
                                        </p:tgtEl>
                                      </p:cBhvr>
                                    </p:animEffect>
                                  </p:childTnLst>
                                </p:cTn>
                              </p:par>
                            </p:childTnLst>
                          </p:cTn>
                        </p:par>
                        <p:par>
                          <p:cTn id="183" fill="hold">
                            <p:stCondLst>
                              <p:cond delay="2500"/>
                            </p:stCondLst>
                            <p:childTnLst>
                              <p:par>
                                <p:cTn id="184" presetID="22" presetClass="entr" presetSubtype="4" fill="hold" grpId="0" nodeType="afterEffect">
                                  <p:stCondLst>
                                    <p:cond delay="0"/>
                                  </p:stCondLst>
                                  <p:childTnLst>
                                    <p:set>
                                      <p:cBhvr>
                                        <p:cTn id="185" dur="1" fill="hold">
                                          <p:stCondLst>
                                            <p:cond delay="0"/>
                                          </p:stCondLst>
                                        </p:cTn>
                                        <p:tgtEl>
                                          <p:spTgt spid="69"/>
                                        </p:tgtEl>
                                        <p:attrNameLst>
                                          <p:attrName>style.visibility</p:attrName>
                                        </p:attrNameLst>
                                      </p:cBhvr>
                                      <p:to>
                                        <p:strVal val="visible"/>
                                      </p:to>
                                    </p:set>
                                    <p:animEffect transition="in" filter="wipe(down)">
                                      <p:cBhvr>
                                        <p:cTn id="186" dur="500"/>
                                        <p:tgtEl>
                                          <p:spTgt spid="69"/>
                                        </p:tgtEl>
                                      </p:cBhvr>
                                    </p:animEffect>
                                  </p:childTnLst>
                                </p:cTn>
                              </p:par>
                            </p:childTnLst>
                          </p:cTn>
                        </p:par>
                        <p:par>
                          <p:cTn id="187" fill="hold">
                            <p:stCondLst>
                              <p:cond delay="3000"/>
                            </p:stCondLst>
                            <p:childTnLst>
                              <p:par>
                                <p:cTn id="188" presetID="22" presetClass="entr" presetSubtype="4" fill="hold" grpId="0" nodeType="afterEffect">
                                  <p:stCondLst>
                                    <p:cond delay="0"/>
                                  </p:stCondLst>
                                  <p:childTnLst>
                                    <p:set>
                                      <p:cBhvr>
                                        <p:cTn id="189" dur="1" fill="hold">
                                          <p:stCondLst>
                                            <p:cond delay="0"/>
                                          </p:stCondLst>
                                        </p:cTn>
                                        <p:tgtEl>
                                          <p:spTgt spid="70"/>
                                        </p:tgtEl>
                                        <p:attrNameLst>
                                          <p:attrName>style.visibility</p:attrName>
                                        </p:attrNameLst>
                                      </p:cBhvr>
                                      <p:to>
                                        <p:strVal val="visible"/>
                                      </p:to>
                                    </p:set>
                                    <p:animEffect transition="in" filter="wipe(down)">
                                      <p:cBhvr>
                                        <p:cTn id="190" dur="500"/>
                                        <p:tgtEl>
                                          <p:spTgt spid="70"/>
                                        </p:tgtEl>
                                      </p:cBhvr>
                                    </p:animEffect>
                                  </p:childTnLst>
                                </p:cTn>
                              </p:par>
                            </p:childTnLst>
                          </p:cTn>
                        </p:par>
                        <p:par>
                          <p:cTn id="191" fill="hold">
                            <p:stCondLst>
                              <p:cond delay="3500"/>
                            </p:stCondLst>
                            <p:childTnLst>
                              <p:par>
                                <p:cTn id="192" presetID="22" presetClass="entr" presetSubtype="4" fill="hold" grpId="0" nodeType="afterEffect">
                                  <p:stCondLst>
                                    <p:cond delay="0"/>
                                  </p:stCondLst>
                                  <p:childTnLst>
                                    <p:set>
                                      <p:cBhvr>
                                        <p:cTn id="193" dur="1" fill="hold">
                                          <p:stCondLst>
                                            <p:cond delay="0"/>
                                          </p:stCondLst>
                                        </p:cTn>
                                        <p:tgtEl>
                                          <p:spTgt spid="71"/>
                                        </p:tgtEl>
                                        <p:attrNameLst>
                                          <p:attrName>style.visibility</p:attrName>
                                        </p:attrNameLst>
                                      </p:cBhvr>
                                      <p:to>
                                        <p:strVal val="visible"/>
                                      </p:to>
                                    </p:set>
                                    <p:animEffect transition="in" filter="wipe(down)">
                                      <p:cBhvr>
                                        <p:cTn id="194" dur="500"/>
                                        <p:tgtEl>
                                          <p:spTgt spid="71"/>
                                        </p:tgtEl>
                                      </p:cBhvr>
                                    </p:animEffect>
                                  </p:childTnLst>
                                </p:cTn>
                              </p:par>
                            </p:childTnLst>
                          </p:cTn>
                        </p:par>
                      </p:childTnLst>
                    </p:cTn>
                  </p:par>
                  <p:par>
                    <p:cTn id="195" fill="hold">
                      <p:stCondLst>
                        <p:cond delay="indefinite"/>
                      </p:stCondLst>
                      <p:childTnLst>
                        <p:par>
                          <p:cTn id="196" fill="hold">
                            <p:stCondLst>
                              <p:cond delay="0"/>
                            </p:stCondLst>
                            <p:childTnLst>
                              <p:par>
                                <p:cTn id="197" presetID="2" presetClass="entr" presetSubtype="8" fill="hold" nodeType="clickEffect">
                                  <p:stCondLst>
                                    <p:cond delay="0"/>
                                  </p:stCondLst>
                                  <p:childTnLst>
                                    <p:set>
                                      <p:cBhvr>
                                        <p:cTn id="198" dur="1" fill="hold">
                                          <p:stCondLst>
                                            <p:cond delay="0"/>
                                          </p:stCondLst>
                                        </p:cTn>
                                        <p:tgtEl>
                                          <p:spTgt spid="72"/>
                                        </p:tgtEl>
                                        <p:attrNameLst>
                                          <p:attrName>style.visibility</p:attrName>
                                        </p:attrNameLst>
                                      </p:cBhvr>
                                      <p:to>
                                        <p:strVal val="visible"/>
                                      </p:to>
                                    </p:set>
                                    <p:anim calcmode="lin" valueType="num">
                                      <p:cBhvr additive="base">
                                        <p:cTn id="199" dur="500" fill="hold"/>
                                        <p:tgtEl>
                                          <p:spTgt spid="72"/>
                                        </p:tgtEl>
                                        <p:attrNameLst>
                                          <p:attrName>ppt_x</p:attrName>
                                        </p:attrNameLst>
                                      </p:cBhvr>
                                      <p:tavLst>
                                        <p:tav tm="0">
                                          <p:val>
                                            <p:strVal val="0-#ppt_w/2"/>
                                          </p:val>
                                        </p:tav>
                                        <p:tav tm="100000">
                                          <p:val>
                                            <p:strVal val="#ppt_x"/>
                                          </p:val>
                                        </p:tav>
                                      </p:tavLst>
                                    </p:anim>
                                    <p:anim calcmode="lin" valueType="num">
                                      <p:cBhvr additive="base">
                                        <p:cTn id="200"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16" presetClass="entr" presetSubtype="21" fill="hold" grpId="0" nodeType="clickEffect">
                                  <p:stCondLst>
                                    <p:cond delay="0"/>
                                  </p:stCondLst>
                                  <p:childTnLst>
                                    <p:set>
                                      <p:cBhvr>
                                        <p:cTn id="204" dur="1" fill="hold">
                                          <p:stCondLst>
                                            <p:cond delay="0"/>
                                          </p:stCondLst>
                                        </p:cTn>
                                        <p:tgtEl>
                                          <p:spTgt spid="74"/>
                                        </p:tgtEl>
                                        <p:attrNameLst>
                                          <p:attrName>style.visibility</p:attrName>
                                        </p:attrNameLst>
                                      </p:cBhvr>
                                      <p:to>
                                        <p:strVal val="visible"/>
                                      </p:to>
                                    </p:set>
                                    <p:animEffect transition="in" filter="barn(inVertical)">
                                      <p:cBhvr>
                                        <p:cTn id="205" dur="500"/>
                                        <p:tgtEl>
                                          <p:spTgt spid="74"/>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barn(inVertical)">
                                      <p:cBhvr>
                                        <p:cTn id="208" dur="500"/>
                                        <p:tgtEl>
                                          <p:spTgt spid="73"/>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grpId="0" nodeType="clickEffect">
                                  <p:stCondLst>
                                    <p:cond delay="0"/>
                                  </p:stCondLst>
                                  <p:childTnLst>
                                    <p:set>
                                      <p:cBhvr>
                                        <p:cTn id="212" dur="1" fill="hold">
                                          <p:stCondLst>
                                            <p:cond delay="0"/>
                                          </p:stCondLst>
                                        </p:cTn>
                                        <p:tgtEl>
                                          <p:spTgt spid="3"/>
                                        </p:tgtEl>
                                        <p:attrNameLst>
                                          <p:attrName>style.visibility</p:attrName>
                                        </p:attrNameLst>
                                      </p:cBhvr>
                                      <p:to>
                                        <p:strVal val="visible"/>
                                      </p:to>
                                    </p:set>
                                    <p:animEffect transition="in" filter="barn(inVertical)">
                                      <p:cBhvr>
                                        <p:cTn id="213" dur="500"/>
                                        <p:tgtEl>
                                          <p:spTgt spid="3"/>
                                        </p:tgtEl>
                                      </p:cBhvr>
                                    </p:animEffect>
                                  </p:childTnLst>
                                </p:cTn>
                              </p:par>
                            </p:childTnLst>
                          </p:cTn>
                        </p:par>
                        <p:par>
                          <p:cTn id="214" fill="hold">
                            <p:stCondLst>
                              <p:cond delay="500"/>
                            </p:stCondLst>
                            <p:childTnLst>
                              <p:par>
                                <p:cTn id="215" presetID="16" presetClass="entr" presetSubtype="21" fill="hold" grpId="0" nodeType="afterEffect">
                                  <p:stCondLst>
                                    <p:cond delay="0"/>
                                  </p:stCondLst>
                                  <p:childTnLst>
                                    <p:set>
                                      <p:cBhvr>
                                        <p:cTn id="216" dur="1" fill="hold">
                                          <p:stCondLst>
                                            <p:cond delay="0"/>
                                          </p:stCondLst>
                                        </p:cTn>
                                        <p:tgtEl>
                                          <p:spTgt spid="75"/>
                                        </p:tgtEl>
                                        <p:attrNameLst>
                                          <p:attrName>style.visibility</p:attrName>
                                        </p:attrNameLst>
                                      </p:cBhvr>
                                      <p:to>
                                        <p:strVal val="visible"/>
                                      </p:to>
                                    </p:set>
                                    <p:animEffect transition="in" filter="barn(inVertical)">
                                      <p:cBhvr>
                                        <p:cTn id="217" dur="500"/>
                                        <p:tgtEl>
                                          <p:spTgt spid="75"/>
                                        </p:tgtEl>
                                      </p:cBhvr>
                                    </p:animEffect>
                                  </p:childTnLst>
                                </p:cTn>
                              </p:par>
                            </p:childTnLst>
                          </p:cTn>
                        </p:par>
                        <p:par>
                          <p:cTn id="218" fill="hold">
                            <p:stCondLst>
                              <p:cond delay="1000"/>
                            </p:stCondLst>
                            <p:childTnLst>
                              <p:par>
                                <p:cTn id="219" presetID="16" presetClass="entr" presetSubtype="21" fill="hold" grpId="0" nodeType="afterEffect">
                                  <p:stCondLst>
                                    <p:cond delay="0"/>
                                  </p:stCondLst>
                                  <p:childTnLst>
                                    <p:set>
                                      <p:cBhvr>
                                        <p:cTn id="220" dur="1" fill="hold">
                                          <p:stCondLst>
                                            <p:cond delay="0"/>
                                          </p:stCondLst>
                                        </p:cTn>
                                        <p:tgtEl>
                                          <p:spTgt spid="76"/>
                                        </p:tgtEl>
                                        <p:attrNameLst>
                                          <p:attrName>style.visibility</p:attrName>
                                        </p:attrNameLst>
                                      </p:cBhvr>
                                      <p:to>
                                        <p:strVal val="visible"/>
                                      </p:to>
                                    </p:set>
                                    <p:animEffect transition="in" filter="barn(inVertical)">
                                      <p:cBhvr>
                                        <p:cTn id="221" dur="500"/>
                                        <p:tgtEl>
                                          <p:spTgt spid="76"/>
                                        </p:tgtEl>
                                      </p:cBhvr>
                                    </p:animEffect>
                                  </p:childTnLst>
                                </p:cTn>
                              </p:par>
                            </p:childTnLst>
                          </p:cTn>
                        </p:par>
                      </p:childTnLst>
                    </p:cTn>
                  </p:par>
                  <p:par>
                    <p:cTn id="222" fill="hold">
                      <p:stCondLst>
                        <p:cond delay="indefinite"/>
                      </p:stCondLst>
                      <p:childTnLst>
                        <p:par>
                          <p:cTn id="223" fill="hold">
                            <p:stCondLst>
                              <p:cond delay="0"/>
                            </p:stCondLst>
                            <p:childTnLst>
                              <p:par>
                                <p:cTn id="224" presetID="53" presetClass="entr" presetSubtype="16" fill="hold" grpId="0" nodeType="clickEffect">
                                  <p:stCondLst>
                                    <p:cond delay="0"/>
                                  </p:stCondLst>
                                  <p:childTnLst>
                                    <p:set>
                                      <p:cBhvr>
                                        <p:cTn id="225" dur="1" fill="hold">
                                          <p:stCondLst>
                                            <p:cond delay="0"/>
                                          </p:stCondLst>
                                        </p:cTn>
                                        <p:tgtEl>
                                          <p:spTgt spid="81"/>
                                        </p:tgtEl>
                                        <p:attrNameLst>
                                          <p:attrName>style.visibility</p:attrName>
                                        </p:attrNameLst>
                                      </p:cBhvr>
                                      <p:to>
                                        <p:strVal val="visible"/>
                                      </p:to>
                                    </p:set>
                                    <p:anim calcmode="lin" valueType="num">
                                      <p:cBhvr>
                                        <p:cTn id="226" dur="500" fill="hold"/>
                                        <p:tgtEl>
                                          <p:spTgt spid="81"/>
                                        </p:tgtEl>
                                        <p:attrNameLst>
                                          <p:attrName>ppt_w</p:attrName>
                                        </p:attrNameLst>
                                      </p:cBhvr>
                                      <p:tavLst>
                                        <p:tav tm="0">
                                          <p:val>
                                            <p:fltVal val="0"/>
                                          </p:val>
                                        </p:tav>
                                        <p:tav tm="100000">
                                          <p:val>
                                            <p:strVal val="#ppt_w"/>
                                          </p:val>
                                        </p:tav>
                                      </p:tavLst>
                                    </p:anim>
                                    <p:anim calcmode="lin" valueType="num">
                                      <p:cBhvr>
                                        <p:cTn id="227" dur="500" fill="hold"/>
                                        <p:tgtEl>
                                          <p:spTgt spid="81"/>
                                        </p:tgtEl>
                                        <p:attrNameLst>
                                          <p:attrName>ppt_h</p:attrName>
                                        </p:attrNameLst>
                                      </p:cBhvr>
                                      <p:tavLst>
                                        <p:tav tm="0">
                                          <p:val>
                                            <p:fltVal val="0"/>
                                          </p:val>
                                        </p:tav>
                                        <p:tav tm="100000">
                                          <p:val>
                                            <p:strVal val="#ppt_h"/>
                                          </p:val>
                                        </p:tav>
                                      </p:tavLst>
                                    </p:anim>
                                    <p:animEffect transition="in" filter="fade">
                                      <p:cBhvr>
                                        <p:cTn id="228" dur="500"/>
                                        <p:tgtEl>
                                          <p:spTgt spid="81"/>
                                        </p:tgtEl>
                                      </p:cBhvr>
                                    </p:animEffect>
                                  </p:childTnLst>
                                </p:cTn>
                              </p:par>
                            </p:childTnLst>
                          </p:cTn>
                        </p:par>
                        <p:par>
                          <p:cTn id="229" fill="hold">
                            <p:stCondLst>
                              <p:cond delay="500"/>
                            </p:stCondLst>
                            <p:childTnLst>
                              <p:par>
                                <p:cTn id="230" presetID="53" presetClass="entr" presetSubtype="16" fill="hold" grpId="0" nodeType="afterEffect">
                                  <p:stCondLst>
                                    <p:cond delay="0"/>
                                  </p:stCondLst>
                                  <p:childTnLst>
                                    <p:set>
                                      <p:cBhvr>
                                        <p:cTn id="231" dur="1" fill="hold">
                                          <p:stCondLst>
                                            <p:cond delay="0"/>
                                          </p:stCondLst>
                                        </p:cTn>
                                        <p:tgtEl>
                                          <p:spTgt spid="77"/>
                                        </p:tgtEl>
                                        <p:attrNameLst>
                                          <p:attrName>style.visibility</p:attrName>
                                        </p:attrNameLst>
                                      </p:cBhvr>
                                      <p:to>
                                        <p:strVal val="visible"/>
                                      </p:to>
                                    </p:set>
                                    <p:anim calcmode="lin" valueType="num">
                                      <p:cBhvr>
                                        <p:cTn id="232" dur="500" fill="hold"/>
                                        <p:tgtEl>
                                          <p:spTgt spid="77"/>
                                        </p:tgtEl>
                                        <p:attrNameLst>
                                          <p:attrName>ppt_w</p:attrName>
                                        </p:attrNameLst>
                                      </p:cBhvr>
                                      <p:tavLst>
                                        <p:tav tm="0">
                                          <p:val>
                                            <p:fltVal val="0"/>
                                          </p:val>
                                        </p:tav>
                                        <p:tav tm="100000">
                                          <p:val>
                                            <p:strVal val="#ppt_w"/>
                                          </p:val>
                                        </p:tav>
                                      </p:tavLst>
                                    </p:anim>
                                    <p:anim calcmode="lin" valueType="num">
                                      <p:cBhvr>
                                        <p:cTn id="233" dur="500" fill="hold"/>
                                        <p:tgtEl>
                                          <p:spTgt spid="77"/>
                                        </p:tgtEl>
                                        <p:attrNameLst>
                                          <p:attrName>ppt_h</p:attrName>
                                        </p:attrNameLst>
                                      </p:cBhvr>
                                      <p:tavLst>
                                        <p:tav tm="0">
                                          <p:val>
                                            <p:fltVal val="0"/>
                                          </p:val>
                                        </p:tav>
                                        <p:tav tm="100000">
                                          <p:val>
                                            <p:strVal val="#ppt_h"/>
                                          </p:val>
                                        </p:tav>
                                      </p:tavLst>
                                    </p:anim>
                                    <p:animEffect transition="in" filter="fade">
                                      <p:cBhvr>
                                        <p:cTn id="234" dur="500"/>
                                        <p:tgtEl>
                                          <p:spTgt spid="77"/>
                                        </p:tgtEl>
                                      </p:cBhvr>
                                    </p:animEffect>
                                  </p:childTnLst>
                                </p:cTn>
                              </p:par>
                            </p:childTnLst>
                          </p:cTn>
                        </p:par>
                        <p:par>
                          <p:cTn id="235" fill="hold">
                            <p:stCondLst>
                              <p:cond delay="1000"/>
                            </p:stCondLst>
                            <p:childTnLst>
                              <p:par>
                                <p:cTn id="236" presetID="53" presetClass="entr" presetSubtype="16" fill="hold" grpId="0" nodeType="afterEffect">
                                  <p:stCondLst>
                                    <p:cond delay="0"/>
                                  </p:stCondLst>
                                  <p:childTnLst>
                                    <p:set>
                                      <p:cBhvr>
                                        <p:cTn id="237" dur="1" fill="hold">
                                          <p:stCondLst>
                                            <p:cond delay="0"/>
                                          </p:stCondLst>
                                        </p:cTn>
                                        <p:tgtEl>
                                          <p:spTgt spid="82"/>
                                        </p:tgtEl>
                                        <p:attrNameLst>
                                          <p:attrName>style.visibility</p:attrName>
                                        </p:attrNameLst>
                                      </p:cBhvr>
                                      <p:to>
                                        <p:strVal val="visible"/>
                                      </p:to>
                                    </p:set>
                                    <p:anim calcmode="lin" valueType="num">
                                      <p:cBhvr>
                                        <p:cTn id="238" dur="500" fill="hold"/>
                                        <p:tgtEl>
                                          <p:spTgt spid="82"/>
                                        </p:tgtEl>
                                        <p:attrNameLst>
                                          <p:attrName>ppt_w</p:attrName>
                                        </p:attrNameLst>
                                      </p:cBhvr>
                                      <p:tavLst>
                                        <p:tav tm="0">
                                          <p:val>
                                            <p:fltVal val="0"/>
                                          </p:val>
                                        </p:tav>
                                        <p:tav tm="100000">
                                          <p:val>
                                            <p:strVal val="#ppt_w"/>
                                          </p:val>
                                        </p:tav>
                                      </p:tavLst>
                                    </p:anim>
                                    <p:anim calcmode="lin" valueType="num">
                                      <p:cBhvr>
                                        <p:cTn id="239" dur="500" fill="hold"/>
                                        <p:tgtEl>
                                          <p:spTgt spid="82"/>
                                        </p:tgtEl>
                                        <p:attrNameLst>
                                          <p:attrName>ppt_h</p:attrName>
                                        </p:attrNameLst>
                                      </p:cBhvr>
                                      <p:tavLst>
                                        <p:tav tm="0">
                                          <p:val>
                                            <p:fltVal val="0"/>
                                          </p:val>
                                        </p:tav>
                                        <p:tav tm="100000">
                                          <p:val>
                                            <p:strVal val="#ppt_h"/>
                                          </p:val>
                                        </p:tav>
                                      </p:tavLst>
                                    </p:anim>
                                    <p:animEffect transition="in" filter="fade">
                                      <p:cBhvr>
                                        <p:cTn id="240" dur="500"/>
                                        <p:tgtEl>
                                          <p:spTgt spid="82"/>
                                        </p:tgtEl>
                                      </p:cBhvr>
                                    </p:animEffect>
                                  </p:childTnLst>
                                </p:cTn>
                              </p:par>
                            </p:childTnLst>
                          </p:cTn>
                        </p:par>
                        <p:par>
                          <p:cTn id="241" fill="hold">
                            <p:stCondLst>
                              <p:cond delay="1500"/>
                            </p:stCondLst>
                            <p:childTnLst>
                              <p:par>
                                <p:cTn id="242" presetID="53" presetClass="entr" presetSubtype="16" fill="hold" grpId="0" nodeType="afterEffect">
                                  <p:stCondLst>
                                    <p:cond delay="0"/>
                                  </p:stCondLst>
                                  <p:childTnLst>
                                    <p:set>
                                      <p:cBhvr>
                                        <p:cTn id="243" dur="1" fill="hold">
                                          <p:stCondLst>
                                            <p:cond delay="0"/>
                                          </p:stCondLst>
                                        </p:cTn>
                                        <p:tgtEl>
                                          <p:spTgt spid="78"/>
                                        </p:tgtEl>
                                        <p:attrNameLst>
                                          <p:attrName>style.visibility</p:attrName>
                                        </p:attrNameLst>
                                      </p:cBhvr>
                                      <p:to>
                                        <p:strVal val="visible"/>
                                      </p:to>
                                    </p:set>
                                    <p:anim calcmode="lin" valueType="num">
                                      <p:cBhvr>
                                        <p:cTn id="244" dur="500" fill="hold"/>
                                        <p:tgtEl>
                                          <p:spTgt spid="78"/>
                                        </p:tgtEl>
                                        <p:attrNameLst>
                                          <p:attrName>ppt_w</p:attrName>
                                        </p:attrNameLst>
                                      </p:cBhvr>
                                      <p:tavLst>
                                        <p:tav tm="0">
                                          <p:val>
                                            <p:fltVal val="0"/>
                                          </p:val>
                                        </p:tav>
                                        <p:tav tm="100000">
                                          <p:val>
                                            <p:strVal val="#ppt_w"/>
                                          </p:val>
                                        </p:tav>
                                      </p:tavLst>
                                    </p:anim>
                                    <p:anim calcmode="lin" valueType="num">
                                      <p:cBhvr>
                                        <p:cTn id="245" dur="500" fill="hold"/>
                                        <p:tgtEl>
                                          <p:spTgt spid="78"/>
                                        </p:tgtEl>
                                        <p:attrNameLst>
                                          <p:attrName>ppt_h</p:attrName>
                                        </p:attrNameLst>
                                      </p:cBhvr>
                                      <p:tavLst>
                                        <p:tav tm="0">
                                          <p:val>
                                            <p:fltVal val="0"/>
                                          </p:val>
                                        </p:tav>
                                        <p:tav tm="100000">
                                          <p:val>
                                            <p:strVal val="#ppt_h"/>
                                          </p:val>
                                        </p:tav>
                                      </p:tavLst>
                                    </p:anim>
                                    <p:animEffect transition="in" filter="fade">
                                      <p:cBhvr>
                                        <p:cTn id="246" dur="500"/>
                                        <p:tgtEl>
                                          <p:spTgt spid="78"/>
                                        </p:tgtEl>
                                      </p:cBhvr>
                                    </p:animEffect>
                                  </p:childTnLst>
                                </p:cTn>
                              </p:par>
                            </p:childTnLst>
                          </p:cTn>
                        </p:par>
                        <p:par>
                          <p:cTn id="247" fill="hold">
                            <p:stCondLst>
                              <p:cond delay="2000"/>
                            </p:stCondLst>
                            <p:childTnLst>
                              <p:par>
                                <p:cTn id="248" presetID="53" presetClass="entr" presetSubtype="16" fill="hold" grpId="0" nodeType="afterEffect">
                                  <p:stCondLst>
                                    <p:cond delay="0"/>
                                  </p:stCondLst>
                                  <p:childTnLst>
                                    <p:set>
                                      <p:cBhvr>
                                        <p:cTn id="249" dur="1" fill="hold">
                                          <p:stCondLst>
                                            <p:cond delay="0"/>
                                          </p:stCondLst>
                                        </p:cTn>
                                        <p:tgtEl>
                                          <p:spTgt spid="83"/>
                                        </p:tgtEl>
                                        <p:attrNameLst>
                                          <p:attrName>style.visibility</p:attrName>
                                        </p:attrNameLst>
                                      </p:cBhvr>
                                      <p:to>
                                        <p:strVal val="visible"/>
                                      </p:to>
                                    </p:set>
                                    <p:anim calcmode="lin" valueType="num">
                                      <p:cBhvr>
                                        <p:cTn id="250" dur="500" fill="hold"/>
                                        <p:tgtEl>
                                          <p:spTgt spid="83"/>
                                        </p:tgtEl>
                                        <p:attrNameLst>
                                          <p:attrName>ppt_w</p:attrName>
                                        </p:attrNameLst>
                                      </p:cBhvr>
                                      <p:tavLst>
                                        <p:tav tm="0">
                                          <p:val>
                                            <p:fltVal val="0"/>
                                          </p:val>
                                        </p:tav>
                                        <p:tav tm="100000">
                                          <p:val>
                                            <p:strVal val="#ppt_w"/>
                                          </p:val>
                                        </p:tav>
                                      </p:tavLst>
                                    </p:anim>
                                    <p:anim calcmode="lin" valueType="num">
                                      <p:cBhvr>
                                        <p:cTn id="251" dur="500" fill="hold"/>
                                        <p:tgtEl>
                                          <p:spTgt spid="83"/>
                                        </p:tgtEl>
                                        <p:attrNameLst>
                                          <p:attrName>ppt_h</p:attrName>
                                        </p:attrNameLst>
                                      </p:cBhvr>
                                      <p:tavLst>
                                        <p:tav tm="0">
                                          <p:val>
                                            <p:fltVal val="0"/>
                                          </p:val>
                                        </p:tav>
                                        <p:tav tm="100000">
                                          <p:val>
                                            <p:strVal val="#ppt_h"/>
                                          </p:val>
                                        </p:tav>
                                      </p:tavLst>
                                    </p:anim>
                                    <p:animEffect transition="in" filter="fade">
                                      <p:cBhvr>
                                        <p:cTn id="252" dur="500"/>
                                        <p:tgtEl>
                                          <p:spTgt spid="83"/>
                                        </p:tgtEl>
                                      </p:cBhvr>
                                    </p:animEffect>
                                  </p:childTnLst>
                                </p:cTn>
                              </p:par>
                            </p:childTnLst>
                          </p:cTn>
                        </p:par>
                        <p:par>
                          <p:cTn id="253" fill="hold">
                            <p:stCondLst>
                              <p:cond delay="2500"/>
                            </p:stCondLst>
                            <p:childTnLst>
                              <p:par>
                                <p:cTn id="254" presetID="53" presetClass="entr" presetSubtype="16" fill="hold" grpId="0" nodeType="afterEffect">
                                  <p:stCondLst>
                                    <p:cond delay="0"/>
                                  </p:stCondLst>
                                  <p:childTnLst>
                                    <p:set>
                                      <p:cBhvr>
                                        <p:cTn id="255" dur="1" fill="hold">
                                          <p:stCondLst>
                                            <p:cond delay="0"/>
                                          </p:stCondLst>
                                        </p:cTn>
                                        <p:tgtEl>
                                          <p:spTgt spid="79"/>
                                        </p:tgtEl>
                                        <p:attrNameLst>
                                          <p:attrName>style.visibility</p:attrName>
                                        </p:attrNameLst>
                                      </p:cBhvr>
                                      <p:to>
                                        <p:strVal val="visible"/>
                                      </p:to>
                                    </p:set>
                                    <p:anim calcmode="lin" valueType="num">
                                      <p:cBhvr>
                                        <p:cTn id="256" dur="500" fill="hold"/>
                                        <p:tgtEl>
                                          <p:spTgt spid="79"/>
                                        </p:tgtEl>
                                        <p:attrNameLst>
                                          <p:attrName>ppt_w</p:attrName>
                                        </p:attrNameLst>
                                      </p:cBhvr>
                                      <p:tavLst>
                                        <p:tav tm="0">
                                          <p:val>
                                            <p:fltVal val="0"/>
                                          </p:val>
                                        </p:tav>
                                        <p:tav tm="100000">
                                          <p:val>
                                            <p:strVal val="#ppt_w"/>
                                          </p:val>
                                        </p:tav>
                                      </p:tavLst>
                                    </p:anim>
                                    <p:anim calcmode="lin" valueType="num">
                                      <p:cBhvr>
                                        <p:cTn id="257" dur="500" fill="hold"/>
                                        <p:tgtEl>
                                          <p:spTgt spid="79"/>
                                        </p:tgtEl>
                                        <p:attrNameLst>
                                          <p:attrName>ppt_h</p:attrName>
                                        </p:attrNameLst>
                                      </p:cBhvr>
                                      <p:tavLst>
                                        <p:tav tm="0">
                                          <p:val>
                                            <p:fltVal val="0"/>
                                          </p:val>
                                        </p:tav>
                                        <p:tav tm="100000">
                                          <p:val>
                                            <p:strVal val="#ppt_h"/>
                                          </p:val>
                                        </p:tav>
                                      </p:tavLst>
                                    </p:anim>
                                    <p:animEffect transition="in" filter="fade">
                                      <p:cBhvr>
                                        <p:cTn id="258" dur="500"/>
                                        <p:tgtEl>
                                          <p:spTgt spid="79"/>
                                        </p:tgtEl>
                                      </p:cBhvr>
                                    </p:animEffect>
                                  </p:childTnLst>
                                </p:cTn>
                              </p:par>
                            </p:childTnLst>
                          </p:cTn>
                        </p:par>
                        <p:par>
                          <p:cTn id="259" fill="hold">
                            <p:stCondLst>
                              <p:cond delay="3000"/>
                            </p:stCondLst>
                            <p:childTnLst>
                              <p:par>
                                <p:cTn id="260" presetID="53" presetClass="entr" presetSubtype="16"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anim calcmode="lin" valueType="num">
                                      <p:cBhvr>
                                        <p:cTn id="262" dur="500" fill="hold"/>
                                        <p:tgtEl>
                                          <p:spTgt spid="80"/>
                                        </p:tgtEl>
                                        <p:attrNameLst>
                                          <p:attrName>ppt_w</p:attrName>
                                        </p:attrNameLst>
                                      </p:cBhvr>
                                      <p:tavLst>
                                        <p:tav tm="0">
                                          <p:val>
                                            <p:fltVal val="0"/>
                                          </p:val>
                                        </p:tav>
                                        <p:tav tm="100000">
                                          <p:val>
                                            <p:strVal val="#ppt_w"/>
                                          </p:val>
                                        </p:tav>
                                      </p:tavLst>
                                    </p:anim>
                                    <p:anim calcmode="lin" valueType="num">
                                      <p:cBhvr>
                                        <p:cTn id="263" dur="500" fill="hold"/>
                                        <p:tgtEl>
                                          <p:spTgt spid="80"/>
                                        </p:tgtEl>
                                        <p:attrNameLst>
                                          <p:attrName>ppt_h</p:attrName>
                                        </p:attrNameLst>
                                      </p:cBhvr>
                                      <p:tavLst>
                                        <p:tav tm="0">
                                          <p:val>
                                            <p:fltVal val="0"/>
                                          </p:val>
                                        </p:tav>
                                        <p:tav tm="100000">
                                          <p:val>
                                            <p:strVal val="#ppt_h"/>
                                          </p:val>
                                        </p:tav>
                                      </p:tavLst>
                                    </p:anim>
                                    <p:animEffect transition="in" filter="fade">
                                      <p:cBhvr>
                                        <p:cTn id="264" dur="500"/>
                                        <p:tgtEl>
                                          <p:spTgt spid="80"/>
                                        </p:tgtEl>
                                      </p:cBhvr>
                                    </p:animEffect>
                                  </p:childTnLst>
                                </p:cTn>
                              </p:par>
                            </p:childTnLst>
                          </p:cTn>
                        </p:par>
                        <p:par>
                          <p:cTn id="265" fill="hold">
                            <p:stCondLst>
                              <p:cond delay="3500"/>
                            </p:stCondLst>
                            <p:childTnLst>
                              <p:par>
                                <p:cTn id="266" presetID="53" presetClass="entr" presetSubtype="16" fill="hold" grpId="0" nodeType="afterEffect">
                                  <p:stCondLst>
                                    <p:cond delay="0"/>
                                  </p:stCondLst>
                                  <p:childTnLst>
                                    <p:set>
                                      <p:cBhvr>
                                        <p:cTn id="267" dur="1" fill="hold">
                                          <p:stCondLst>
                                            <p:cond delay="0"/>
                                          </p:stCondLst>
                                        </p:cTn>
                                        <p:tgtEl>
                                          <p:spTgt spid="84"/>
                                        </p:tgtEl>
                                        <p:attrNameLst>
                                          <p:attrName>style.visibility</p:attrName>
                                        </p:attrNameLst>
                                      </p:cBhvr>
                                      <p:to>
                                        <p:strVal val="visible"/>
                                      </p:to>
                                    </p:set>
                                    <p:anim calcmode="lin" valueType="num">
                                      <p:cBhvr>
                                        <p:cTn id="268" dur="500" fill="hold"/>
                                        <p:tgtEl>
                                          <p:spTgt spid="84"/>
                                        </p:tgtEl>
                                        <p:attrNameLst>
                                          <p:attrName>ppt_w</p:attrName>
                                        </p:attrNameLst>
                                      </p:cBhvr>
                                      <p:tavLst>
                                        <p:tav tm="0">
                                          <p:val>
                                            <p:fltVal val="0"/>
                                          </p:val>
                                        </p:tav>
                                        <p:tav tm="100000">
                                          <p:val>
                                            <p:strVal val="#ppt_w"/>
                                          </p:val>
                                        </p:tav>
                                      </p:tavLst>
                                    </p:anim>
                                    <p:anim calcmode="lin" valueType="num">
                                      <p:cBhvr>
                                        <p:cTn id="269" dur="500" fill="hold"/>
                                        <p:tgtEl>
                                          <p:spTgt spid="84"/>
                                        </p:tgtEl>
                                        <p:attrNameLst>
                                          <p:attrName>ppt_h</p:attrName>
                                        </p:attrNameLst>
                                      </p:cBhvr>
                                      <p:tavLst>
                                        <p:tav tm="0">
                                          <p:val>
                                            <p:fltVal val="0"/>
                                          </p:val>
                                        </p:tav>
                                        <p:tav tm="100000">
                                          <p:val>
                                            <p:strVal val="#ppt_h"/>
                                          </p:val>
                                        </p:tav>
                                      </p:tavLst>
                                    </p:anim>
                                    <p:animEffect transition="in" filter="fade">
                                      <p:cBhvr>
                                        <p:cTn id="270" dur="500"/>
                                        <p:tgtEl>
                                          <p:spTgt spid="84"/>
                                        </p:tgtEl>
                                      </p:cBhvr>
                                    </p:animEffect>
                                  </p:childTnLst>
                                </p:cTn>
                              </p:par>
                            </p:childTnLst>
                          </p:cTn>
                        </p:par>
                      </p:childTnLst>
                    </p:cTn>
                  </p:par>
                  <p:par>
                    <p:cTn id="271" fill="hold">
                      <p:stCondLst>
                        <p:cond delay="indefinite"/>
                      </p:stCondLst>
                      <p:childTnLst>
                        <p:par>
                          <p:cTn id="272" fill="hold">
                            <p:stCondLst>
                              <p:cond delay="0"/>
                            </p:stCondLst>
                            <p:childTnLst>
                              <p:par>
                                <p:cTn id="273" presetID="6" presetClass="entr" presetSubtype="16" fill="hold" nodeType="clickEffect">
                                  <p:stCondLst>
                                    <p:cond delay="0"/>
                                  </p:stCondLst>
                                  <p:childTnLst>
                                    <p:set>
                                      <p:cBhvr>
                                        <p:cTn id="274" dur="1" fill="hold">
                                          <p:stCondLst>
                                            <p:cond delay="0"/>
                                          </p:stCondLst>
                                        </p:cTn>
                                        <p:tgtEl>
                                          <p:spTgt spid="89"/>
                                        </p:tgtEl>
                                        <p:attrNameLst>
                                          <p:attrName>style.visibility</p:attrName>
                                        </p:attrNameLst>
                                      </p:cBhvr>
                                      <p:to>
                                        <p:strVal val="visible"/>
                                      </p:to>
                                    </p:set>
                                    <p:animEffect transition="in" filter="circle(in)">
                                      <p:cBhvr>
                                        <p:cTn id="275"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8" grpId="0" animBg="1"/>
      <p:bldP spid="19" grpId="0"/>
      <p:bldP spid="20" grpId="0" animBg="1"/>
      <p:bldP spid="21" grpId="0"/>
      <p:bldP spid="22" grpId="0" animBg="1"/>
      <p:bldP spid="23" grpId="0"/>
      <p:bldP spid="24" grpId="0" animBg="1"/>
      <p:bldP spid="25" grpId="0"/>
      <p:bldP spid="26" grpId="0" animBg="1"/>
      <p:bldP spid="27" grpId="0"/>
      <p:bldP spid="29" grpId="0" animBg="1"/>
      <p:bldP spid="30" grpId="0"/>
      <p:bldP spid="31" grpId="0" animBg="1"/>
      <p:bldP spid="32" grpId="0"/>
      <p:bldP spid="33" grpId="0" animBg="1"/>
      <p:bldP spid="34" grpId="0"/>
      <p:bldP spid="35" grpId="0" animBg="1"/>
      <p:bldP spid="36" grpId="0"/>
      <p:bldP spid="37" grpId="0" animBg="1"/>
      <p:bldP spid="38" grpId="0"/>
      <p:bldP spid="2" grpId="0" animBg="1"/>
      <p:bldP spid="62" grpId="0" animBg="1"/>
      <p:bldP spid="63" grpId="0"/>
      <p:bldP spid="64" grpId="0" animBg="1"/>
      <p:bldP spid="65" grpId="0"/>
      <p:bldP spid="66" grpId="0" animBg="1"/>
      <p:bldP spid="67" grpId="0"/>
      <p:bldP spid="68" grpId="0" animBg="1"/>
      <p:bldP spid="69" grpId="0"/>
      <p:bldP spid="70" grpId="0" animBg="1"/>
      <p:bldP spid="71" grpId="0"/>
      <p:bldP spid="73" grpId="0" animBg="1"/>
      <p:bldP spid="74" grpId="0"/>
      <p:bldP spid="3" grpId="0"/>
      <p:bldP spid="75" grpId="0"/>
      <p:bldP spid="76" grpId="0"/>
      <p:bldP spid="77" grpId="0"/>
      <p:bldP spid="78" grpId="0"/>
      <p:bldP spid="79" grpId="0"/>
      <p:bldP spid="80" grpId="0"/>
      <p:bldP spid="81" grpId="0" animBg="1"/>
      <p:bldP spid="82" grpId="0" animBg="1"/>
      <p:bldP spid="83" grpId="0" animBg="1"/>
      <p:bldP spid="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Rectangle 5"/>
          <p:cNvSpPr/>
          <p:nvPr/>
        </p:nvSpPr>
        <p:spPr>
          <a:xfrm>
            <a:off x="2116667" y="3886200"/>
            <a:ext cx="5791200" cy="2133600"/>
          </a:xfrm>
          <a:prstGeom prst="rect">
            <a:avLst/>
          </a:prstGeom>
          <a:noFill/>
        </p:spPr>
        <p:txBody>
          <a:bodyPr wrap="none" lIns="91440" tIns="45720" rIns="91440" bIns="45720">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bn-IN" sz="7200" b="1" cap="none" spc="50" dirty="0" smtClean="0">
                <a:ln w="11430"/>
                <a:gradFill>
                  <a:gsLst>
                    <a:gs pos="25000">
                      <a:schemeClr val="accent2">
                        <a:satMod val="155000"/>
                      </a:schemeClr>
                    </a:gs>
                    <a:gs pos="100000">
                      <a:schemeClr val="accent2">
                        <a:shade val="45000"/>
                        <a:satMod val="165000"/>
                      </a:schemeClr>
                    </a:gs>
                  </a:gsLst>
                  <a:lin ang="5400000"/>
                </a:gradFill>
                <a:effectLst>
                  <a:glow rad="228600">
                    <a:schemeClr val="accent5">
                      <a:satMod val="175000"/>
                      <a:alpha val="40000"/>
                    </a:schemeClr>
                  </a:glow>
                  <a:outerShdw blurRad="76200" dist="50800" dir="5400000" algn="tl" rotWithShape="0">
                    <a:srgbClr val="000000">
                      <a:alpha val="65000"/>
                    </a:srgbClr>
                  </a:outerShdw>
                </a:effectLst>
                <a:latin typeface="NikoshBAN" pitchFamily="2" charset="0"/>
                <a:cs typeface="NikoshBAN" pitchFamily="2" charset="0"/>
              </a:rPr>
              <a:t>ধন্যবাদ</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glow rad="228600">
                  <a:schemeClr val="accent5">
                    <a:satMod val="175000"/>
                    <a:alpha val="40000"/>
                  </a:schemeClr>
                </a:glow>
                <a:outerShdw blurRad="76200" dist="50800" dir="5400000" algn="tl" rotWithShape="0">
                  <a:srgbClr val="000000">
                    <a:alpha val="65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28200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repeatCount="indefinite" fill="hold" grpId="0" nodeType="clickEffect">
                                  <p:stCondLst>
                                    <p:cond delay="0"/>
                                  </p:stCondLst>
                                  <p:endCondLst>
                                    <p:cond evt="onNext" delay="0">
                                      <p:tgtEl>
                                        <p:sldTgt/>
                                      </p:tgtEl>
                                    </p:cond>
                                  </p:end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990600" y="1219200"/>
            <a:ext cx="2438400" cy="488950"/>
          </a:xfrm>
          <a:prstGeom prst="roundRect">
            <a:avLst>
              <a:gd name="adj" fmla="val 50000"/>
            </a:avLst>
          </a:prstGeom>
          <a:blipFill dpi="0" rotWithShape="1">
            <a:blip r:embed="rId2"/>
            <a:srcRect/>
            <a:tile tx="0" ty="0" sx="100000" sy="100000" flip="none" algn="tl"/>
          </a:blipFill>
          <a:ln w="9525" algn="ctr">
            <a:solidFill>
              <a:schemeClr val="tx1"/>
            </a:solidFill>
            <a:round/>
            <a:headEnd/>
            <a:tailEnd/>
          </a:ln>
        </p:spPr>
        <p:txBody>
          <a:bodyPr/>
          <a:lstStyle>
            <a:lvl1pPr defTabSz="130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001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001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001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001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5" name="Content Placeholder 10"/>
          <p:cNvSpPr>
            <a:spLocks noGrp="1"/>
          </p:cNvSpPr>
          <p:nvPr>
            <p:ph sz="half" idx="1"/>
          </p:nvPr>
        </p:nvSpPr>
        <p:spPr>
          <a:xfrm>
            <a:off x="152400" y="1219199"/>
            <a:ext cx="4114800" cy="4995863"/>
          </a:xfrm>
          <a:ln w="28575">
            <a:solidFill>
              <a:schemeClr val="accent2"/>
            </a:solidFill>
          </a:ln>
        </p:spPr>
        <p:txBody>
          <a:bodyPr rtlCol="0">
            <a:normAutofit/>
          </a:bodyPr>
          <a:lstStyle/>
          <a:p>
            <a:pPr algn="ctr" eaLnBrk="1" fontAlgn="auto" hangingPunct="1">
              <a:spcAft>
                <a:spcPts val="0"/>
              </a:spcAft>
              <a:buFont typeface="Arial" panose="020B0604020202020204" pitchFamily="34" charset="0"/>
              <a:buNone/>
              <a:defRPr/>
            </a:pPr>
            <a:r>
              <a:rPr lang="bn-BD"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শিক্ষক পরিচিতি</a:t>
            </a:r>
            <a:endParaRPr lang="en-US"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Rounded Rectangle 5"/>
          <p:cNvSpPr>
            <a:spLocks noChangeArrowheads="1"/>
          </p:cNvSpPr>
          <p:nvPr/>
        </p:nvSpPr>
        <p:spPr bwMode="auto">
          <a:xfrm>
            <a:off x="5676900" y="1219200"/>
            <a:ext cx="2438400" cy="488950"/>
          </a:xfrm>
          <a:prstGeom prst="roundRect">
            <a:avLst>
              <a:gd name="adj" fmla="val 50000"/>
            </a:avLst>
          </a:prstGeom>
          <a:blipFill dpi="0" rotWithShape="1">
            <a:blip r:embed="rId2"/>
            <a:srcRect/>
            <a:tile tx="0" ty="0" sx="100000" sy="100000" flip="none" algn="tl"/>
          </a:blipFill>
          <a:ln w="9525" algn="ctr">
            <a:solidFill>
              <a:schemeClr val="tx1"/>
            </a:solidFill>
            <a:round/>
            <a:headEnd/>
            <a:tailEnd/>
          </a:ln>
        </p:spPr>
        <p:txBody>
          <a:bodyPr/>
          <a:lstStyle>
            <a:lvl1pPr defTabSz="130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3001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3001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3001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3001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300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Content Placeholder 12"/>
          <p:cNvSpPr txBox="1">
            <a:spLocks/>
          </p:cNvSpPr>
          <p:nvPr/>
        </p:nvSpPr>
        <p:spPr>
          <a:xfrm>
            <a:off x="4664075" y="1219200"/>
            <a:ext cx="4479925" cy="4995863"/>
          </a:xfrm>
          <a:prstGeom prst="rect">
            <a:avLst/>
          </a:prstGeom>
          <a:ln w="28575">
            <a:solidFill>
              <a:schemeClr val="accent2"/>
            </a:solidFill>
          </a:ln>
        </p:spPr>
        <p:txBody>
          <a:bodyPr/>
          <a:lstStyle/>
          <a:p>
            <a:pPr marL="342900" indent="-342900" algn="ctr" eaLnBrk="1" fontAlgn="auto" hangingPunct="1">
              <a:spcBef>
                <a:spcPct val="20000"/>
              </a:spcBef>
              <a:spcAft>
                <a:spcPts val="0"/>
              </a:spcAft>
              <a:buFont typeface="Arial" pitchFamily="34" charset="0"/>
              <a:buNone/>
              <a:defRPr/>
            </a:pPr>
            <a:r>
              <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পাঠ পরিচিতি</a:t>
            </a:r>
          </a:p>
          <a:p>
            <a:pPr marL="342900" indent="-342900" eaLnBrk="1" fontAlgn="auto" hangingPunct="1">
              <a:spcBef>
                <a:spcPct val="20000"/>
              </a:spcBef>
              <a:spcAft>
                <a:spcPts val="0"/>
              </a:spcAft>
              <a:buFont typeface="Arial" pitchFamily="34" charset="0"/>
              <a:buNone/>
              <a:defRPr/>
            </a:pPr>
            <a:r>
              <a:rPr lang="bn-BD"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8</a:t>
            </a:r>
            <a:r>
              <a:rPr lang="bn-BD"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a:t>
            </a:r>
            <a:endPar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eaLnBrk="1" fontAlgn="auto" hangingPunct="1">
              <a:spcBef>
                <a:spcPct val="20000"/>
              </a:spcBef>
              <a:spcAft>
                <a:spcPts val="0"/>
              </a:spcAft>
              <a:buFont typeface="Arial" pitchFamily="34" charset="0"/>
              <a:buNone/>
              <a:defRPr/>
            </a:pPr>
            <a:r>
              <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 </a:t>
            </a:r>
            <a:r>
              <a:rPr lang="bn-BD"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কৃষিশিক্ষা</a:t>
            </a:r>
            <a:endPar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eaLnBrk="1" fontAlgn="auto" hangingPunct="1">
              <a:spcBef>
                <a:spcPct val="20000"/>
              </a:spcBef>
              <a:spcAft>
                <a:spcPts val="0"/>
              </a:spcAft>
              <a:buFont typeface="Arial" pitchFamily="34" charset="0"/>
              <a:buNone/>
              <a:defRPr/>
            </a:pPr>
            <a:r>
              <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অধ্যায়ঃ</a:t>
            </a:r>
            <a:r>
              <a:rPr lang="en-US"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৩</a:t>
            </a:r>
            <a:r>
              <a:rPr lang="bn-IN"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algn="ctr" eaLnBrk="1" fontAlgn="auto" hangingPunct="1">
              <a:spcBef>
                <a:spcPct val="20000"/>
              </a:spcBef>
              <a:spcAft>
                <a:spcPts val="0"/>
              </a:spcAft>
              <a:buFont typeface="Arial" pitchFamily="34" charset="0"/>
              <a:buNone/>
              <a:defRPr/>
            </a:pPr>
            <a:endPar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algn="ctr" eaLnBrk="1" fontAlgn="auto" hangingPunct="1">
              <a:spcBef>
                <a:spcPct val="20000"/>
              </a:spcBef>
              <a:spcAft>
                <a:spcPts val="0"/>
              </a:spcAft>
              <a:buFont typeface="Arial" pitchFamily="34" charset="0"/>
              <a:buNone/>
              <a:defRPr/>
            </a:pPr>
            <a:endPar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algn="ctr" eaLnBrk="1" fontAlgn="auto" hangingPunct="1">
              <a:spcBef>
                <a:spcPct val="20000"/>
              </a:spcBef>
              <a:spcAft>
                <a:spcPts val="0"/>
              </a:spcAft>
              <a:defRPr/>
            </a:pPr>
            <a:endParaRPr lang="en-US" sz="3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342900" indent="-342900" algn="ctr" eaLnBrk="1" fontAlgn="auto" hangingPunct="1">
              <a:spcBef>
                <a:spcPct val="20000"/>
              </a:spcBef>
              <a:spcAft>
                <a:spcPts val="0"/>
              </a:spcAft>
              <a:buFont typeface="Arial" pitchFamily="34" charset="0"/>
              <a:buNone/>
              <a:defRPr/>
            </a:pP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TextBox 7"/>
          <p:cNvSpPr txBox="1"/>
          <p:nvPr/>
        </p:nvSpPr>
        <p:spPr>
          <a:xfrm>
            <a:off x="457200" y="4111585"/>
            <a:ext cx="3733800" cy="1969770"/>
          </a:xfrm>
          <a:prstGeom prst="rect">
            <a:avLst/>
          </a:prstGeom>
          <a:noFill/>
        </p:spPr>
        <p:txBody>
          <a:bodyPr>
            <a:spAutoFit/>
          </a:bodyPr>
          <a:lstStyle/>
          <a:p>
            <a:pPr algn="ctr" eaLnBrk="1" fontAlgn="auto" hangingPunct="1">
              <a:spcBef>
                <a:spcPts val="0"/>
              </a:spcBef>
              <a:spcAft>
                <a:spcPts val="0"/>
              </a:spcAft>
              <a:defRPr/>
            </a:pPr>
            <a:r>
              <a:rPr lang="bn-BD" sz="3200"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মোঃ </a:t>
            </a:r>
            <a:r>
              <a:rPr lang="bn-BD" sz="3200" dirty="0" smtClean="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রফিকুল বারী</a:t>
            </a:r>
            <a:endParaRPr lang="bn-BD" sz="3200"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endParaRPr>
          </a:p>
          <a:p>
            <a:pPr algn="ctr" eaLnBrk="1" fontAlgn="auto" hangingPunct="1">
              <a:spcBef>
                <a:spcPts val="0"/>
              </a:spcBef>
              <a:spcAft>
                <a:spcPts val="0"/>
              </a:spcAft>
              <a:defRPr/>
            </a:pPr>
            <a:r>
              <a:rPr lang="en-US" dirty="0" err="1">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সহকারী</a:t>
            </a:r>
            <a:r>
              <a:rPr lang="en-US"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 </a:t>
            </a:r>
            <a:r>
              <a:rPr lang="bn-IN"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শিক্ষক </a:t>
            </a:r>
            <a:r>
              <a:rPr lang="bn-BD"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a:t>
            </a:r>
            <a:r>
              <a:rPr lang="bn-IN"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 কৃষি</a:t>
            </a:r>
            <a:r>
              <a:rPr lang="bn-BD"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 শিক্ষা</a:t>
            </a:r>
          </a:p>
          <a:p>
            <a:pPr algn="ctr" eaLnBrk="1" fontAlgn="auto" hangingPunct="1">
              <a:spcBef>
                <a:spcPts val="0"/>
              </a:spcBef>
              <a:spcAft>
                <a:spcPts val="0"/>
              </a:spcAft>
              <a:defRPr/>
            </a:pPr>
            <a:r>
              <a:rPr lang="bn-IN"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কান্দি কাবিলাপাড়া বালিকা আলিম মাদরসা</a:t>
            </a:r>
            <a:endParaRPr lang="bn-BD"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endParaRPr>
          </a:p>
          <a:p>
            <a:pPr algn="ctr" eaLnBrk="1" fontAlgn="auto" hangingPunct="1">
              <a:spcBef>
                <a:spcPts val="0"/>
              </a:spcBef>
              <a:spcAft>
                <a:spcPts val="0"/>
              </a:spcAft>
              <a:defRPr/>
            </a:pPr>
            <a:r>
              <a:rPr lang="en-US"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E-mail: rafiqkhusi@yahoo.com</a:t>
            </a:r>
            <a:endParaRPr lang="bn-BD"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endParaRPr>
          </a:p>
          <a:p>
            <a:pPr algn="ctr" eaLnBrk="1" fontAlgn="auto" hangingPunct="1">
              <a:spcBef>
                <a:spcPts val="0"/>
              </a:spcBef>
              <a:spcAft>
                <a:spcPts val="0"/>
              </a:spcAft>
              <a:defRPr/>
            </a:pPr>
            <a:r>
              <a:rPr lang="en-US"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ideal</a:t>
            </a:r>
            <a:r>
              <a:rPr lang="en-US" dirty="0">
                <a:ln w="0"/>
                <a:effectLst>
                  <a:outerShdw blurRad="38100" dist="38100" dir="2700000" algn="tl" rotWithShape="0">
                    <a:srgbClr val="000000">
                      <a:alpha val="43137"/>
                    </a:srgbClr>
                  </a:outerShdw>
                </a:effectLst>
                <a:latin typeface="+mj-lt"/>
                <a:cs typeface="NikoshBAN" panose="02000000000000000000" pitchFamily="2" charset="0"/>
              </a:rPr>
              <a:t>16072</a:t>
            </a:r>
            <a:r>
              <a:rPr lang="en-US"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@gmail.com</a:t>
            </a:r>
          </a:p>
          <a:p>
            <a:pPr algn="ctr" eaLnBrk="1" fontAlgn="auto" hangingPunct="1">
              <a:spcBef>
                <a:spcPts val="0"/>
              </a:spcBef>
              <a:spcAft>
                <a:spcPts val="0"/>
              </a:spcAft>
              <a:defRPr/>
            </a:pPr>
            <a:r>
              <a:rPr lang="en-US" dirty="0">
                <a:ln w="0"/>
                <a:effectLst>
                  <a:outerShdw blurRad="38100" dist="38100" dir="2700000" algn="tl" rotWithShape="0">
                    <a:srgbClr val="000000">
                      <a:alpha val="43137"/>
                    </a:srgbClr>
                  </a:outerShdw>
                </a:effectLst>
                <a:latin typeface="NikoshBAN" panose="02000000000000000000" pitchFamily="2" charset="0"/>
                <a:cs typeface="NikoshBAN" panose="02000000000000000000" pitchFamily="2" charset="0"/>
              </a:rPr>
              <a:t>Mob   01716970840 ## 01916970840</a:t>
            </a:r>
          </a:p>
        </p:txBody>
      </p:sp>
      <p:sp>
        <p:nvSpPr>
          <p:cNvPr id="9" name="TextBox 8"/>
          <p:cNvSpPr txBox="1"/>
          <p:nvPr/>
        </p:nvSpPr>
        <p:spPr>
          <a:xfrm>
            <a:off x="4914901" y="4092714"/>
            <a:ext cx="3962398" cy="707886"/>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eaLnBrk="1" fontAlgn="auto" hangingPunct="1">
              <a:spcBef>
                <a:spcPts val="0"/>
              </a:spcBef>
              <a:spcAft>
                <a:spcPts val="0"/>
              </a:spcAft>
              <a:defRPr/>
            </a:pPr>
            <a:r>
              <a:rPr lang="bn-BD"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অধ্যায়ের নাম</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pic>
        <p:nvPicPr>
          <p:cNvPr id="10" name="Picture 9" descr="me.jpg"/>
          <p:cNvPicPr>
            <a:picLocks noChangeAspect="1"/>
          </p:cNvPicPr>
          <p:nvPr/>
        </p:nvPicPr>
        <p:blipFill>
          <a:blip r:embed="rId3" cstate="print"/>
          <a:stretch>
            <a:fillRect/>
          </a:stretch>
        </p:blipFill>
        <p:spPr>
          <a:xfrm>
            <a:off x="1219200" y="1981200"/>
            <a:ext cx="2362200" cy="2125980"/>
          </a:xfrm>
          <a:prstGeom prst="rect">
            <a:avLst/>
          </a:prstGeom>
          <a:ln>
            <a:noFill/>
          </a:ln>
          <a:effectLst>
            <a:softEdge rad="112500"/>
          </a:effectLst>
        </p:spPr>
      </p:pic>
      <p:pic>
        <p:nvPicPr>
          <p:cNvPr id="13" name="Picture 12"/>
          <p:cNvPicPr>
            <a:picLocks noChangeAspect="1"/>
          </p:cNvPicPr>
          <p:nvPr/>
        </p:nvPicPr>
        <p:blipFill rotWithShape="1">
          <a:blip r:embed="rId4"/>
          <a:srcRect l="52727" t="78788" b="4242"/>
          <a:stretch/>
        </p:blipFill>
        <p:spPr>
          <a:xfrm>
            <a:off x="4914900" y="5014555"/>
            <a:ext cx="3962399" cy="1066800"/>
          </a:xfrm>
          <a:prstGeom prst="rect">
            <a:avLst/>
          </a:prstGeom>
          <a:ln>
            <a:noFill/>
          </a:ln>
          <a:effectLst>
            <a:softEdge rad="112500"/>
          </a:effectLst>
        </p:spPr>
      </p:pic>
      <p:sp>
        <p:nvSpPr>
          <p:cNvPr id="14" name="Content Placeholder 10"/>
          <p:cNvSpPr txBox="1">
            <a:spLocks/>
          </p:cNvSpPr>
          <p:nvPr/>
        </p:nvSpPr>
        <p:spPr bwMode="auto">
          <a:xfrm>
            <a:off x="3581400" y="109557"/>
            <a:ext cx="2095500" cy="66992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Arial" panose="020B0604020202020204" pitchFamily="34" charset="0"/>
              <a:buNone/>
              <a:defRPr/>
            </a:pPr>
            <a:r>
              <a:rPr lang="bn-BD" sz="4000" dirty="0" smtClean="0">
                <a:solidFill>
                  <a:schemeClr val="accent2"/>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পরিচিতি</a:t>
            </a:r>
            <a:endParaRPr lang="en-US" sz="4000" dirty="0">
              <a:solidFill>
                <a:schemeClr val="accent2"/>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922379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par>
                          <p:cTn id="16" fill="hold">
                            <p:stCondLst>
                              <p:cond delay="3000"/>
                            </p:stCondLst>
                            <p:childTnLst>
                              <p:par>
                                <p:cTn id="17" presetID="22" presetClass="entr" presetSubtype="1" fill="hold" grpId="0" nodeType="after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45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6000"/>
                            </p:stCondLst>
                            <p:childTnLst>
                              <p:par>
                                <p:cTn id="31" presetID="4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7000"/>
                            </p:stCondLst>
                            <p:childTnLst>
                              <p:par>
                                <p:cTn id="37" presetID="42"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P spid="7" grpId="0" animBg="1"/>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529" r="5276"/>
          <a:stretch/>
        </p:blipFill>
        <p:spPr>
          <a:xfrm>
            <a:off x="4724400" y="3505200"/>
            <a:ext cx="3767504" cy="2865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40" y="3494608"/>
            <a:ext cx="3810719" cy="2865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1" y="5244927"/>
            <a:ext cx="1371600" cy="111488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0067" r="15713"/>
          <a:stretch/>
        </p:blipFill>
        <p:spPr>
          <a:xfrm>
            <a:off x="622041" y="402750"/>
            <a:ext cx="3685950" cy="2797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811" y="427851"/>
            <a:ext cx="3699093" cy="2772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4966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2" name="Rectangle 1"/>
          <p:cNvSpPr/>
          <p:nvPr/>
        </p:nvSpPr>
        <p:spPr>
          <a:xfrm>
            <a:off x="1219200" y="2514600"/>
            <a:ext cx="6858000" cy="1524000"/>
          </a:xfrm>
          <a:prstGeom prst="rect">
            <a:avLst/>
          </a:prstGeom>
        </p:spPr>
        <p:txBody>
          <a:bodyPr wrap="none">
            <a:prstTxWarp prst="textPlain">
              <a:avLst/>
            </a:prstTxWarp>
            <a:spAutoFit/>
            <a:scene3d>
              <a:camera prst="obliqueTopRight"/>
              <a:lightRig rig="threePt" dir="t"/>
            </a:scene3d>
            <a:sp3d extrusionH="57150">
              <a:bevelT w="38100" h="38100"/>
            </a:sp3d>
          </a:bodyPr>
          <a:lstStyle/>
          <a:p>
            <a:pPr algn="ctr"/>
            <a:r>
              <a:rPr lang="bn-BD" sz="4000" dirty="0" smtClean="0">
                <a:ln w="0">
                  <a:solidFill>
                    <a:sysClr val="windowText" lastClr="000000"/>
                  </a:solidFill>
                </a:ln>
                <a:solidFill>
                  <a:sysClr val="windowText" lastClr="000000"/>
                </a:solidFill>
                <a:effectLst>
                  <a:glow rad="101600">
                    <a:schemeClr val="accent1">
                      <a:satMod val="175000"/>
                      <a:alpha val="40000"/>
                    </a:schemeClr>
                  </a:glow>
                  <a:innerShdw blurRad="114300">
                    <a:prstClr val="black"/>
                  </a:innerShdw>
                </a:effectLst>
                <a:latin typeface="NikoshBAN" panose="02000000000000000000" pitchFamily="2" charset="0"/>
                <a:cs typeface="NikoshBAN" panose="02000000000000000000" pitchFamily="2" charset="0"/>
              </a:rPr>
              <a:t>রাসায়নিক সারের ব্যবহার প্রয়োগ পদ্ধতি</a:t>
            </a:r>
            <a:endParaRPr lang="en-US" sz="4000" dirty="0">
              <a:ln w="0">
                <a:solidFill>
                  <a:sysClr val="windowText" lastClr="000000"/>
                </a:solidFill>
              </a:ln>
              <a:solidFill>
                <a:sysClr val="windowText" lastClr="000000"/>
              </a:solidFill>
              <a:effectLst>
                <a:glow rad="101600">
                  <a:schemeClr val="accent1">
                    <a:satMod val="175000"/>
                    <a:alpha val="40000"/>
                  </a:schemeClr>
                </a:glow>
                <a:innerShdw blurRad="114300">
                  <a:prstClr val="black"/>
                </a:inn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27913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304182"/>
            <a:ext cx="4572000" cy="761999"/>
          </a:xfrm>
        </p:spPr>
        <p:txBody>
          <a:bodyPr>
            <a:normAutofit fontScale="90000"/>
          </a:bodyPr>
          <a:lstStyle/>
          <a:p>
            <a:r>
              <a:rPr lang="en-US"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a:t>
            </a: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পাঠ শেষে শিক্ষার্থীরা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sp>
        <p:nvSpPr>
          <p:cNvPr id="6" name="Title 1"/>
          <p:cNvSpPr txBox="1">
            <a:spLocks/>
          </p:cNvSpPr>
          <p:nvPr/>
        </p:nvSpPr>
        <p:spPr>
          <a:xfrm>
            <a:off x="1524000" y="2430196"/>
            <a:ext cx="7467600" cy="12192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ফলন ঠিক রেখে সারের ব্যবহার কীভাবে কমানো যায়, তা বর্ণনা করতে পারবে।</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Title 1"/>
          <p:cNvSpPr txBox="1">
            <a:spLocks/>
          </p:cNvSpPr>
          <p:nvPr/>
        </p:nvSpPr>
        <p:spPr>
          <a:xfrm>
            <a:off x="1524000" y="4066984"/>
            <a:ext cx="7162800" cy="149459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সাশ্রয়ীরুপে সার প্রয়োগের পদ্ধতি ও নিয়মাবল</a:t>
            </a:r>
            <a:r>
              <a:rPr lang="en-US"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ব্যাখ্যা করতে পারবে।</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8" name="5-Point Star 7"/>
          <p:cNvSpPr/>
          <p:nvPr/>
        </p:nvSpPr>
        <p:spPr>
          <a:xfrm>
            <a:off x="990600" y="2438400"/>
            <a:ext cx="381000" cy="533400"/>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5-Point Star 8"/>
          <p:cNvSpPr/>
          <p:nvPr/>
        </p:nvSpPr>
        <p:spPr>
          <a:xfrm>
            <a:off x="990600" y="4200380"/>
            <a:ext cx="381000" cy="533400"/>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TextBox 2"/>
          <p:cNvSpPr txBox="1"/>
          <p:nvPr/>
        </p:nvSpPr>
        <p:spPr>
          <a:xfrm>
            <a:off x="3810000" y="232312"/>
            <a:ext cx="1295400" cy="523220"/>
          </a:xfrm>
          <a:prstGeom prst="rect">
            <a:avLst/>
          </a:prstGeom>
          <a:noFill/>
        </p:spPr>
        <p:txBody>
          <a:bodyPr wrap="square" rtlCol="0">
            <a:spAutoFit/>
          </a:bodyPr>
          <a:lstStyle/>
          <a:p>
            <a:pPr algn="ctr"/>
            <a:r>
              <a:rPr lang="en-US" sz="2800" u="sng"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2800" u="sng"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35765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grpSp>
        <p:nvGrpSpPr>
          <p:cNvPr id="10" name="Group 9"/>
          <p:cNvGrpSpPr/>
          <p:nvPr/>
        </p:nvGrpSpPr>
        <p:grpSpPr>
          <a:xfrm>
            <a:off x="3657600" y="806676"/>
            <a:ext cx="5052646" cy="5136924"/>
            <a:chOff x="3657600" y="806676"/>
            <a:chExt cx="5052646" cy="5136924"/>
          </a:xfrm>
        </p:grpSpPr>
        <p:grpSp>
          <p:nvGrpSpPr>
            <p:cNvPr id="8" name="Group 7"/>
            <p:cNvGrpSpPr/>
            <p:nvPr/>
          </p:nvGrpSpPr>
          <p:grpSpPr>
            <a:xfrm>
              <a:off x="3657600" y="806676"/>
              <a:ext cx="5052646" cy="5136924"/>
              <a:chOff x="2092569" y="654276"/>
              <a:chExt cx="5052646" cy="513692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6181" t="54545" r="2589" b="4546"/>
              <a:stretch/>
            </p:blipFill>
            <p:spPr>
              <a:xfrm>
                <a:off x="2092569" y="3733800"/>
                <a:ext cx="5029200" cy="2057400"/>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015" y="654276"/>
                <a:ext cx="5029200" cy="3351184"/>
              </a:xfrm>
              <a:prstGeom prst="rect">
                <a:avLst/>
              </a:prstGeom>
              <a:ln>
                <a:noFill/>
              </a:ln>
              <a:effectLst>
                <a:softEdge rad="112500"/>
              </a:effectLst>
            </p:spPr>
          </p:pic>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398" t="1430" b="39596"/>
            <a:stretch/>
          </p:blipFill>
          <p:spPr>
            <a:xfrm>
              <a:off x="6504300" y="865516"/>
              <a:ext cx="2182500" cy="1792768"/>
            </a:xfrm>
            <a:prstGeom prst="rect">
              <a:avLst/>
            </a:prstGeom>
            <a:ln>
              <a:noFill/>
            </a:ln>
            <a:effectLst>
              <a:softEdge rad="112500"/>
            </a:effectLst>
          </p:spPr>
        </p:pic>
        <p:sp>
          <p:nvSpPr>
            <p:cNvPr id="13" name="Down Arrow 12"/>
            <p:cNvSpPr/>
            <p:nvPr/>
          </p:nvSpPr>
          <p:spPr>
            <a:xfrm rot="2746251">
              <a:off x="5749650" y="3100667"/>
              <a:ext cx="463562" cy="1143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2746251">
              <a:off x="7491692" y="3887846"/>
              <a:ext cx="547032" cy="616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lowchart: Sequential Access Storage 14"/>
          <p:cNvSpPr/>
          <p:nvPr/>
        </p:nvSpPr>
        <p:spPr>
          <a:xfrm>
            <a:off x="318242" y="597877"/>
            <a:ext cx="3276600" cy="4964724"/>
          </a:xfrm>
          <a:prstGeom prst="flowChartMagneticTap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ইউরিয়া সার পানিতে দ্রবণীয় </a:t>
            </a:r>
            <a:r>
              <a:rPr lang="bn-BD" sz="3600"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 </a:t>
            </a:r>
            <a:r>
              <a:rPr lang="bn-BD" sz="3600" dirty="0" smtClean="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৭০% ইউরিয়া নানা ভাবে মাটি থেকে ধুয়ে যেতে পারে</a:t>
            </a:r>
            <a:endParaRPr lang="en-US" sz="36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 name="TextBox 1"/>
          <p:cNvSpPr txBox="1"/>
          <p:nvPr/>
        </p:nvSpPr>
        <p:spPr>
          <a:xfrm>
            <a:off x="4787158" y="253425"/>
            <a:ext cx="260424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ছবিতে কী দেখছ ?</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p:nvPr/>
        </p:nvSpPr>
        <p:spPr>
          <a:xfrm>
            <a:off x="1242647" y="5834955"/>
            <a:ext cx="6934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bn-BD" sz="36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জমি থেকে ইউরিয়া মিশ্রিত পানি বের হয়ে যাচ্ছে</a:t>
            </a:r>
            <a:endParaRPr lang="en-US"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6" name="TextBox 15"/>
          <p:cNvSpPr txBox="1"/>
          <p:nvPr/>
        </p:nvSpPr>
        <p:spPr>
          <a:xfrm>
            <a:off x="4343400" y="5892225"/>
            <a:ext cx="176018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কেন যাচ্ছে?</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8283277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6" presetClass="exit" presetSubtype="32" fill="hold" grpId="1" nodeType="afterEffect">
                                  <p:stCondLst>
                                    <p:cond delay="0"/>
                                  </p:stCondLst>
                                  <p:childTnLst>
                                    <p:animEffect transition="out" filter="circle(out)">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0-#ppt_h/2"/>
                                          </p:val>
                                        </p:tav>
                                        <p:tav tm="100000">
                                          <p:val>
                                            <p:strVal val="#ppt_y"/>
                                          </p:val>
                                        </p:tav>
                                      </p:tavLst>
                                    </p:anim>
                                  </p:childTnLst>
                                </p:cTn>
                              </p:par>
                            </p:childTnLst>
                          </p:cTn>
                        </p:par>
                        <p:par>
                          <p:cTn id="41" fill="hold">
                            <p:stCondLst>
                              <p:cond delay="1200"/>
                            </p:stCondLst>
                            <p:childTnLst>
                              <p:par>
                                <p:cTn id="42" presetID="53" presetClass="exit" presetSubtype="32" fill="hold" grpId="1" nodeType="afterEffect">
                                  <p:stCondLst>
                                    <p:cond delay="0"/>
                                  </p:stCondLst>
                                  <p:childTnLst>
                                    <p:anim calcmode="lin" valueType="num">
                                      <p:cBhvr>
                                        <p:cTn id="43" dur="500"/>
                                        <p:tgtEl>
                                          <p:spTgt spid="16"/>
                                        </p:tgtEl>
                                        <p:attrNameLst>
                                          <p:attrName>ppt_w</p:attrName>
                                        </p:attrNameLst>
                                      </p:cBhvr>
                                      <p:tavLst>
                                        <p:tav tm="0">
                                          <p:val>
                                            <p:strVal val="ppt_w"/>
                                          </p:val>
                                        </p:tav>
                                        <p:tav tm="100000">
                                          <p:val>
                                            <p:fltVal val="0"/>
                                          </p:val>
                                        </p:tav>
                                      </p:tavLst>
                                    </p:anim>
                                    <p:anim calcmode="lin" valueType="num">
                                      <p:cBhvr>
                                        <p:cTn id="44" dur="500"/>
                                        <p:tgtEl>
                                          <p:spTgt spid="16"/>
                                        </p:tgtEl>
                                        <p:attrNameLst>
                                          <p:attrName>ppt_h</p:attrName>
                                        </p:attrNameLst>
                                      </p:cBhvr>
                                      <p:tavLst>
                                        <p:tav tm="0">
                                          <p:val>
                                            <p:strVal val="ppt_h"/>
                                          </p:val>
                                        </p:tav>
                                        <p:tav tm="100000">
                                          <p:val>
                                            <p:fltVal val="0"/>
                                          </p:val>
                                        </p:tav>
                                      </p:tavLst>
                                    </p:anim>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9" grpId="0" animBg="1"/>
      <p:bldP spid="9"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467"/>
          <a:stretch/>
        </p:blipFill>
        <p:spPr>
          <a:xfrm>
            <a:off x="4700954" y="1434465"/>
            <a:ext cx="3985846" cy="428053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1402"/>
          <a:stretch/>
        </p:blipFill>
        <p:spPr>
          <a:xfrm>
            <a:off x="533400" y="1434465"/>
            <a:ext cx="3962400" cy="4280535"/>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1828800" y="130314"/>
            <a:ext cx="5638800" cy="707886"/>
          </a:xfrm>
          <a:prstGeom prst="rect">
            <a:avLst/>
          </a:prstGeom>
          <a:noFill/>
        </p:spPr>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ছবিতে তোমরা কী দেখছ ?</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p:nvPr/>
        </p:nvSpPr>
        <p:spPr>
          <a:xfrm>
            <a:off x="1257300" y="5769114"/>
            <a:ext cx="6857999" cy="707886"/>
          </a:xfrm>
          <a:prstGeom prst="rect">
            <a:avLst/>
          </a:prstGeom>
          <a:noFill/>
        </p:spPr>
        <p:txBody>
          <a:bodyPr wrap="square" rtlCol="0">
            <a:spAutoFit/>
          </a:bodyPr>
          <a:lstStyle/>
          <a:p>
            <a:pPr algn="ctr"/>
            <a:r>
              <a:rPr lang="bn-BD" sz="40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কীভাবে সারের কার্যকারিতা বৃদ্ধি করা যায়?</a:t>
            </a:r>
            <a:endParaRPr lang="en-US" sz="40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228600" y="762000"/>
            <a:ext cx="8686800" cy="584775"/>
          </a:xfrm>
          <a:prstGeom prst="rect">
            <a:avLst/>
          </a:prstGeom>
          <a:noFill/>
        </p:spPr>
        <p:txBody>
          <a:bodyPr wrap="square" rtlCol="0">
            <a:spAutoFit/>
          </a:bodyPr>
          <a:lstStyle/>
          <a:p>
            <a:pPr algn="ctr"/>
            <a:r>
              <a:rPr lang="bn-BD" sz="32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প্রয়োগের সময় ও পদ্ধতির ওপরই সারের কার্যকারিতা বৃদ্ধি করা যায়।</a:t>
            </a:r>
            <a:endParaRPr lang="en-US"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3125117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par>
                          <p:cTn id="31" fill="hold">
                            <p:stCondLst>
                              <p:cond delay="500"/>
                            </p:stCondLst>
                            <p:childTnLst>
                              <p:par>
                                <p:cTn id="32" presetID="53" presetClass="exit" presetSubtype="32" fill="hold" grpId="1" nodeType="after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0DC1B3-05BD-48F9-AEE2-5621F034BFFC}" type="datetime1">
              <a:rPr lang="en-US" smtClean="0"/>
              <a:pPr/>
              <a:t>07-Aug-16</a:t>
            </a:fld>
            <a:endParaRPr lang="en-US"/>
          </a:p>
        </p:txBody>
      </p:sp>
      <p:sp>
        <p:nvSpPr>
          <p:cNvPr id="5" name="Footer Placeholder 4"/>
          <p:cNvSpPr>
            <a:spLocks noGrp="1"/>
          </p:cNvSpPr>
          <p:nvPr>
            <p:ph type="ftr" sz="quarter" idx="11"/>
          </p:nvPr>
        </p:nvSpPr>
        <p:spPr/>
        <p:txBody>
          <a:bodyPr/>
          <a:lstStyle/>
          <a:p>
            <a:r>
              <a:rPr lang="en-US" smtClean="0"/>
              <a:t>Md. Rafiqul Bari</a:t>
            </a:r>
            <a:endParaRPr lang="en-US"/>
          </a:p>
        </p:txBody>
      </p:sp>
      <p:pic>
        <p:nvPicPr>
          <p:cNvPr id="10" name="Picture 9" descr="2011-07-31-05-48-444.jpg"/>
          <p:cNvPicPr>
            <a:picLocks noChangeAspect="1"/>
          </p:cNvPicPr>
          <p:nvPr/>
        </p:nvPicPr>
        <p:blipFill rotWithShape="1">
          <a:blip r:embed="rId3"/>
          <a:srcRect l="11819" t="9281" b="28586"/>
          <a:stretch/>
        </p:blipFill>
        <p:spPr>
          <a:xfrm>
            <a:off x="1104901" y="2514600"/>
            <a:ext cx="7086598" cy="3657600"/>
          </a:xfrm>
          <a:prstGeom prst="rect">
            <a:avLst/>
          </a:prstGeom>
        </p:spPr>
      </p:pic>
      <p:sp>
        <p:nvSpPr>
          <p:cNvPr id="11" name="TextBox 10"/>
          <p:cNvSpPr txBox="1"/>
          <p:nvPr/>
        </p:nvSpPr>
        <p:spPr>
          <a:xfrm>
            <a:off x="2381250" y="6125894"/>
            <a:ext cx="432435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bn-BD" sz="3600" dirty="0" smtClean="0">
                <a:latin typeface="NikoshBAN" pitchFamily="2" charset="0"/>
                <a:cs typeface="NikoshBAN" pitchFamily="2" charset="0"/>
              </a:rPr>
              <a:t>ছবি দেখে তোমরা কী বুঝলে?</a:t>
            </a:r>
            <a:endParaRPr lang="en-US" sz="3600" dirty="0">
              <a:latin typeface="NikoshBAN" pitchFamily="2" charset="0"/>
              <a:cs typeface="NikoshBAN" pitchFamily="2" charset="0"/>
            </a:endParaRPr>
          </a:p>
        </p:txBody>
      </p:sp>
      <p:sp>
        <p:nvSpPr>
          <p:cNvPr id="12" name="TextBox 11"/>
          <p:cNvSpPr txBox="1"/>
          <p:nvPr/>
        </p:nvSpPr>
        <p:spPr>
          <a:xfrm>
            <a:off x="381000" y="2143780"/>
            <a:ext cx="84582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800" dirty="0" smtClean="0">
                <a:latin typeface="NikoshBAN" pitchFamily="2" charset="0"/>
                <a:cs typeface="NikoshBAN" pitchFamily="2" charset="0"/>
              </a:rPr>
              <a:t>ফসলের চাহিদা মাফিক গাছের আংশিক বৃদ্ধির ধাপে ধাপে ইউরিয়া সার প্রয়োগ</a:t>
            </a:r>
            <a:endParaRPr lang="en-US" sz="2800" dirty="0">
              <a:latin typeface="NikoshBAN" pitchFamily="2" charset="0"/>
              <a:cs typeface="NikoshBAN" pitchFamily="2" charset="0"/>
            </a:endParaRPr>
          </a:p>
        </p:txBody>
      </p:sp>
      <p:grpSp>
        <p:nvGrpSpPr>
          <p:cNvPr id="3" name="Group 2"/>
          <p:cNvGrpSpPr/>
          <p:nvPr/>
        </p:nvGrpSpPr>
        <p:grpSpPr>
          <a:xfrm>
            <a:off x="609600" y="304800"/>
            <a:ext cx="8153400" cy="1840327"/>
            <a:chOff x="609600" y="304800"/>
            <a:chExt cx="8153400" cy="1840327"/>
          </a:xfrm>
        </p:grpSpPr>
        <p:pic>
          <p:nvPicPr>
            <p:cNvPr id="6" name="Picture 5" descr="60 Days.jpeg"/>
            <p:cNvPicPr>
              <a:picLocks noChangeAspect="1"/>
            </p:cNvPicPr>
            <p:nvPr/>
          </p:nvPicPr>
          <p:blipFill>
            <a:blip r:embed="rId4"/>
            <a:srcRect r="25641"/>
            <a:stretch>
              <a:fillRect/>
            </a:stretch>
          </p:blipFill>
          <p:spPr>
            <a:xfrm>
              <a:off x="6400801" y="304800"/>
              <a:ext cx="2209799" cy="1673253"/>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1-6-2015-2-55-38-PM-600x413.png"/>
            <p:cNvPicPr>
              <a:picLocks noChangeAspect="1"/>
            </p:cNvPicPr>
            <p:nvPr/>
          </p:nvPicPr>
          <p:blipFill>
            <a:blip r:embed="rId5"/>
            <a:srcRect r="9265"/>
            <a:stretch>
              <a:fillRect/>
            </a:stretch>
          </p:blipFill>
          <p:spPr>
            <a:xfrm>
              <a:off x="3505200" y="304800"/>
              <a:ext cx="2209800" cy="16764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wpid-IMG_20140714_172932.jpg"/>
            <p:cNvPicPr>
              <a:picLocks noChangeAspect="1"/>
            </p:cNvPicPr>
            <p:nvPr/>
          </p:nvPicPr>
          <p:blipFill>
            <a:blip r:embed="rId6"/>
            <a:srcRect r="35600" b="63377"/>
            <a:stretch>
              <a:fillRect/>
            </a:stretch>
          </p:blipFill>
          <p:spPr>
            <a:xfrm>
              <a:off x="609600" y="304800"/>
              <a:ext cx="2209800" cy="167640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1268827"/>
              <a:ext cx="1428750" cy="876300"/>
            </a:xfrm>
            <a:prstGeom prst="ellipse">
              <a:avLst/>
            </a:prstGeom>
            <a:ln>
              <a:noFill/>
            </a:ln>
            <a:effectLst>
              <a:softEdge rad="112500"/>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5325" y="1268827"/>
              <a:ext cx="1428750" cy="876300"/>
            </a:xfrm>
            <a:prstGeom prst="ellipse">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4250" y="1257300"/>
              <a:ext cx="1428750" cy="876300"/>
            </a:xfrm>
            <a:prstGeom prst="ellipse">
              <a:avLst/>
            </a:prstGeom>
            <a:ln>
              <a:noFill/>
            </a:ln>
            <a:effectLst>
              <a:softEdge rad="112500"/>
            </a:effectLst>
          </p:spPr>
        </p:pic>
      </p:grpSp>
    </p:spTree>
    <p:extLst>
      <p:ext uri="{BB962C8B-B14F-4D97-AF65-F5344CB8AC3E}">
        <p14:creationId xmlns:p14="http://schemas.microsoft.com/office/powerpoint/2010/main" val="30078718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1049</Words>
  <Application>Microsoft Office PowerPoint</Application>
  <PresentationFormat>On-screen Show (4:3)</PresentationFormat>
  <Paragraphs>212</Paragraphs>
  <Slides>24</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NikoshBAN</vt:lpstr>
      <vt:lpstr>Vrinda</vt:lpstr>
      <vt:lpstr>Office Theme</vt:lpstr>
      <vt:lpstr>Packager Shell Object</vt:lpstr>
      <vt:lpstr>PowerPoint Presentation</vt:lpstr>
      <vt:lpstr>PowerPoint Presentation</vt:lpstr>
      <vt:lpstr>PowerPoint Presentation</vt:lpstr>
      <vt:lpstr>PowerPoint Presentation</vt:lpstr>
      <vt:lpstr>PowerPoint Presentation</vt:lpstr>
      <vt:lpstr>এ পাঠ শেষে শিক্ষার্থীরা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21</cp:lastModifiedBy>
  <cp:revision>150</cp:revision>
  <dcterms:created xsi:type="dcterms:W3CDTF">2015-06-01T12:33:48Z</dcterms:created>
  <dcterms:modified xsi:type="dcterms:W3CDTF">2016-08-07T06:05:51Z</dcterms:modified>
</cp:coreProperties>
</file>